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2" r:id="rId1"/>
  </p:sldMasterIdLst>
  <p:notesMasterIdLst>
    <p:notesMasterId r:id="rId17"/>
  </p:notesMasterIdLst>
  <p:handoutMasterIdLst>
    <p:handoutMasterId r:id="rId18"/>
  </p:handoutMasterIdLst>
  <p:sldIdLst>
    <p:sldId id="1033" r:id="rId2"/>
    <p:sldId id="1041" r:id="rId3"/>
    <p:sldId id="1043" r:id="rId4"/>
    <p:sldId id="1039" r:id="rId5"/>
    <p:sldId id="990" r:id="rId6"/>
    <p:sldId id="1038" r:id="rId7"/>
    <p:sldId id="1026" r:id="rId8"/>
    <p:sldId id="1046" r:id="rId9"/>
    <p:sldId id="1044" r:id="rId10"/>
    <p:sldId id="920" r:id="rId11"/>
    <p:sldId id="1027" r:id="rId12"/>
    <p:sldId id="1030" r:id="rId13"/>
    <p:sldId id="1049" r:id="rId14"/>
    <p:sldId id="1048" r:id="rId15"/>
    <p:sldId id="1045" r:id="rId16"/>
  </p:sldIdLst>
  <p:sldSz cx="12192000" cy="6858000"/>
  <p:notesSz cx="9926638" cy="6797675"/>
  <p:defaultTextStyle>
    <a:defPPr>
      <a:defRPr lang="de-DE"/>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754"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a:srgbClr val="E9F0FA"/>
    <a:srgbClr val="F3EED4"/>
    <a:srgbClr val="EFE6DE"/>
    <a:srgbClr val="E0E1CF"/>
    <a:srgbClr val="E3EDEB"/>
    <a:srgbClr val="67A79B"/>
    <a:srgbClr val="3B3F45"/>
    <a:srgbClr val="8AB5E1"/>
    <a:srgbClr val="B59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77273" autoAdjust="0"/>
  </p:normalViewPr>
  <p:slideViewPr>
    <p:cSldViewPr showGuides="1">
      <p:cViewPr varScale="1">
        <p:scale>
          <a:sx n="71" d="100"/>
          <a:sy n="71" d="100"/>
        </p:scale>
        <p:origin x="1603" y="58"/>
      </p:cViewPr>
      <p:guideLst>
        <p:guide orient="horz" pos="754"/>
        <p:guide pos="3840"/>
      </p:guideLst>
    </p:cSldViewPr>
  </p:slideViewPr>
  <p:outlineViewPr>
    <p:cViewPr>
      <p:scale>
        <a:sx n="50" d="100"/>
        <a:sy n="50" d="100"/>
      </p:scale>
      <p:origin x="0" y="-1446"/>
    </p:cViewPr>
  </p:outlineViewPr>
  <p:notesTextViewPr>
    <p:cViewPr>
      <p:scale>
        <a:sx n="100" d="100"/>
        <a:sy n="100" d="100"/>
      </p:scale>
      <p:origin x="0" y="0"/>
    </p:cViewPr>
  </p:notesTextViewPr>
  <p:sorterViewPr>
    <p:cViewPr varScale="1">
      <p:scale>
        <a:sx n="100" d="100"/>
        <a:sy n="100" d="100"/>
      </p:scale>
      <p:origin x="0" y="-1910"/>
    </p:cViewPr>
  </p:sorterViewPr>
  <p:notesViewPr>
    <p:cSldViewPr showGuides="1">
      <p:cViewPr varScale="1">
        <p:scale>
          <a:sx n="118" d="100"/>
          <a:sy n="118" d="100"/>
        </p:scale>
        <p:origin x="1536" y="102"/>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625" cy="340265"/>
          </a:xfrm>
          <a:prstGeom prst="rect">
            <a:avLst/>
          </a:prstGeom>
        </p:spPr>
        <p:txBody>
          <a:bodyPr vert="horz" lIns="91410" tIns="45705" rIns="91410" bIns="45705" rtlCol="0"/>
          <a:lstStyle>
            <a:lvl1pPr algn="l" eaLnBrk="0" hangingPunct="0">
              <a:defRPr sz="1200">
                <a:latin typeface="Arial" charset="0"/>
                <a:ea typeface="ＭＳ Ｐゴシック" pitchFamily="124" charset="-128"/>
                <a:cs typeface="+mn-cs"/>
              </a:defRPr>
            </a:lvl1pPr>
          </a:lstStyle>
          <a:p>
            <a:pPr>
              <a:defRPr/>
            </a:pPr>
            <a:endParaRPr lang="de-DE"/>
          </a:p>
        </p:txBody>
      </p:sp>
      <p:sp>
        <p:nvSpPr>
          <p:cNvPr id="3" name="Datumsplatzhalter 2"/>
          <p:cNvSpPr>
            <a:spLocks noGrp="1"/>
          </p:cNvSpPr>
          <p:nvPr>
            <p:ph type="dt" sz="quarter" idx="1"/>
          </p:nvPr>
        </p:nvSpPr>
        <p:spPr>
          <a:xfrm>
            <a:off x="5621696" y="0"/>
            <a:ext cx="4302625" cy="340265"/>
          </a:xfrm>
          <a:prstGeom prst="rect">
            <a:avLst/>
          </a:prstGeom>
        </p:spPr>
        <p:txBody>
          <a:bodyPr vert="horz" lIns="91410" tIns="45705" rIns="91410" bIns="45705" rtlCol="0"/>
          <a:lstStyle>
            <a:lvl1pPr algn="r" eaLnBrk="0" hangingPunct="0">
              <a:defRPr sz="1200">
                <a:latin typeface="Arial" charset="0"/>
                <a:ea typeface="ＭＳ Ｐゴシック" pitchFamily="124" charset="-128"/>
                <a:cs typeface="+mn-cs"/>
              </a:defRPr>
            </a:lvl1pPr>
          </a:lstStyle>
          <a:p>
            <a:pPr>
              <a:defRPr/>
            </a:pPr>
            <a:fld id="{25D5F0AE-E5AA-4161-A9C8-D3C18DDF74E5}" type="datetimeFigureOut">
              <a:rPr lang="de-DE"/>
              <a:pPr>
                <a:defRPr/>
              </a:pPr>
              <a:t>20.08.2024</a:t>
            </a:fld>
            <a:endParaRPr lang="de-DE"/>
          </a:p>
        </p:txBody>
      </p:sp>
      <p:sp>
        <p:nvSpPr>
          <p:cNvPr id="4" name="Fußzeilenplatzhalter 3"/>
          <p:cNvSpPr>
            <a:spLocks noGrp="1"/>
          </p:cNvSpPr>
          <p:nvPr>
            <p:ph type="ftr" sz="quarter" idx="2"/>
          </p:nvPr>
        </p:nvSpPr>
        <p:spPr>
          <a:xfrm>
            <a:off x="0" y="6456324"/>
            <a:ext cx="4302625" cy="340264"/>
          </a:xfrm>
          <a:prstGeom prst="rect">
            <a:avLst/>
          </a:prstGeom>
        </p:spPr>
        <p:txBody>
          <a:bodyPr vert="horz" lIns="91410" tIns="45705" rIns="91410" bIns="45705" rtlCol="0" anchor="b"/>
          <a:lstStyle>
            <a:lvl1pPr algn="l" eaLnBrk="0" hangingPunct="0">
              <a:defRPr sz="1200">
                <a:latin typeface="Arial" charset="0"/>
                <a:ea typeface="ＭＳ Ｐゴシック" pitchFamily="124" charset="-128"/>
                <a:cs typeface="+mn-cs"/>
              </a:defRPr>
            </a:lvl1pPr>
          </a:lstStyle>
          <a:p>
            <a:pPr>
              <a:defRPr/>
            </a:pPr>
            <a:endParaRPr lang="de-DE"/>
          </a:p>
        </p:txBody>
      </p:sp>
      <p:sp>
        <p:nvSpPr>
          <p:cNvPr id="5" name="Foliennummernplatzhalter 4"/>
          <p:cNvSpPr>
            <a:spLocks noGrp="1"/>
          </p:cNvSpPr>
          <p:nvPr>
            <p:ph type="sldNum" sz="quarter" idx="3"/>
          </p:nvPr>
        </p:nvSpPr>
        <p:spPr>
          <a:xfrm>
            <a:off x="5621696" y="6456324"/>
            <a:ext cx="4302625" cy="340264"/>
          </a:xfrm>
          <a:prstGeom prst="rect">
            <a:avLst/>
          </a:prstGeom>
        </p:spPr>
        <p:txBody>
          <a:bodyPr vert="horz" lIns="91410" tIns="45705" rIns="91410" bIns="45705" rtlCol="0" anchor="b"/>
          <a:lstStyle>
            <a:lvl1pPr algn="r" eaLnBrk="0" hangingPunct="0">
              <a:defRPr sz="1200">
                <a:latin typeface="Arial" charset="0"/>
                <a:ea typeface="ＭＳ Ｐゴシック" pitchFamily="124" charset="-128"/>
                <a:cs typeface="+mn-cs"/>
              </a:defRPr>
            </a:lvl1pPr>
          </a:lstStyle>
          <a:p>
            <a:pPr>
              <a:defRPr/>
            </a:pPr>
            <a:fld id="{8E3AF288-D7F7-4E34-A86E-0ECCD1D8773E}"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625" cy="340265"/>
          </a:xfrm>
          <a:prstGeom prst="rect">
            <a:avLst/>
          </a:prstGeom>
        </p:spPr>
        <p:txBody>
          <a:bodyPr vert="horz" lIns="91410" tIns="45705" rIns="91410" bIns="45705" rtlCol="0"/>
          <a:lstStyle>
            <a:lvl1pPr algn="l" eaLnBrk="0" hangingPunct="0">
              <a:defRPr sz="1200">
                <a:latin typeface="Arial" charset="0"/>
                <a:ea typeface="ＭＳ Ｐゴシック" pitchFamily="124" charset="-128"/>
                <a:cs typeface="+mn-cs"/>
              </a:defRPr>
            </a:lvl1pPr>
          </a:lstStyle>
          <a:p>
            <a:pPr>
              <a:defRPr/>
            </a:pPr>
            <a:endParaRPr lang="de-DE"/>
          </a:p>
        </p:txBody>
      </p:sp>
      <p:sp>
        <p:nvSpPr>
          <p:cNvPr id="3" name="Datumsplatzhalter 2"/>
          <p:cNvSpPr>
            <a:spLocks noGrp="1"/>
          </p:cNvSpPr>
          <p:nvPr>
            <p:ph type="dt" idx="1"/>
          </p:nvPr>
        </p:nvSpPr>
        <p:spPr>
          <a:xfrm>
            <a:off x="5621696" y="0"/>
            <a:ext cx="4302625" cy="340265"/>
          </a:xfrm>
          <a:prstGeom prst="rect">
            <a:avLst/>
          </a:prstGeom>
        </p:spPr>
        <p:txBody>
          <a:bodyPr vert="horz" lIns="91410" tIns="45705" rIns="91410" bIns="45705" rtlCol="0"/>
          <a:lstStyle>
            <a:lvl1pPr algn="r" eaLnBrk="0" hangingPunct="0">
              <a:defRPr sz="1200">
                <a:latin typeface="Arial" charset="0"/>
                <a:ea typeface="ＭＳ Ｐゴシック" pitchFamily="124" charset="-128"/>
                <a:cs typeface="+mn-cs"/>
              </a:defRPr>
            </a:lvl1pPr>
          </a:lstStyle>
          <a:p>
            <a:pPr>
              <a:defRPr/>
            </a:pPr>
            <a:fld id="{1015E7A9-E041-44A8-B0D9-0D1EB445F7AC}" type="datetimeFigureOut">
              <a:rPr lang="de-DE"/>
              <a:pPr>
                <a:defRPr/>
              </a:pPr>
              <a:t>20.08.2024</a:t>
            </a:fld>
            <a:endParaRPr lang="de-DE"/>
          </a:p>
        </p:txBody>
      </p:sp>
      <p:sp>
        <p:nvSpPr>
          <p:cNvPr id="4" name="Folienbildplatzhalter 3"/>
          <p:cNvSpPr>
            <a:spLocks noGrp="1" noRot="1" noChangeAspect="1"/>
          </p:cNvSpPr>
          <p:nvPr>
            <p:ph type="sldImg" idx="2"/>
          </p:nvPr>
        </p:nvSpPr>
        <p:spPr>
          <a:xfrm>
            <a:off x="2511425" y="255588"/>
            <a:ext cx="4797425" cy="2698750"/>
          </a:xfrm>
          <a:prstGeom prst="rect">
            <a:avLst/>
          </a:prstGeom>
          <a:noFill/>
          <a:ln w="12700">
            <a:solidFill>
              <a:prstClr val="black"/>
            </a:solidFill>
          </a:ln>
        </p:spPr>
        <p:txBody>
          <a:bodyPr vert="horz" lIns="91410" tIns="45705" rIns="91410" bIns="45705" rtlCol="0" anchor="ctr"/>
          <a:lstStyle/>
          <a:p>
            <a:pPr lvl="0"/>
            <a:endParaRPr lang="de-DE" noProof="0" smtClean="0"/>
          </a:p>
        </p:txBody>
      </p:sp>
      <p:sp>
        <p:nvSpPr>
          <p:cNvPr id="5" name="Notizenplatzhalter 4"/>
          <p:cNvSpPr>
            <a:spLocks noGrp="1"/>
          </p:cNvSpPr>
          <p:nvPr>
            <p:ph type="body" sz="quarter" idx="3"/>
          </p:nvPr>
        </p:nvSpPr>
        <p:spPr>
          <a:xfrm>
            <a:off x="687354" y="3004354"/>
            <a:ext cx="8621477" cy="3648973"/>
          </a:xfrm>
          <a:prstGeom prst="rect">
            <a:avLst/>
          </a:prstGeom>
        </p:spPr>
        <p:txBody>
          <a:bodyPr vert="horz" lIns="91410" tIns="45705" rIns="91410" bIns="45705"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6456324"/>
            <a:ext cx="4302625" cy="340264"/>
          </a:xfrm>
          <a:prstGeom prst="rect">
            <a:avLst/>
          </a:prstGeom>
        </p:spPr>
        <p:txBody>
          <a:bodyPr vert="horz" lIns="91410" tIns="45705" rIns="91410" bIns="45705" rtlCol="0" anchor="b"/>
          <a:lstStyle>
            <a:lvl1pPr algn="l" eaLnBrk="0" hangingPunct="0">
              <a:defRPr sz="1200">
                <a:latin typeface="Arial" charset="0"/>
                <a:ea typeface="ＭＳ Ｐゴシック" pitchFamily="124" charset="-128"/>
                <a:cs typeface="+mn-cs"/>
              </a:defRPr>
            </a:lvl1pPr>
          </a:lstStyle>
          <a:p>
            <a:pPr>
              <a:defRPr/>
            </a:pPr>
            <a:endParaRPr lang="de-DE" dirty="0"/>
          </a:p>
        </p:txBody>
      </p:sp>
      <p:sp>
        <p:nvSpPr>
          <p:cNvPr id="7" name="Foliennummernplatzhalter 6"/>
          <p:cNvSpPr>
            <a:spLocks noGrp="1"/>
          </p:cNvSpPr>
          <p:nvPr>
            <p:ph type="sldNum" sz="quarter" idx="5"/>
          </p:nvPr>
        </p:nvSpPr>
        <p:spPr>
          <a:xfrm>
            <a:off x="5621696" y="6456324"/>
            <a:ext cx="4302625" cy="340264"/>
          </a:xfrm>
          <a:prstGeom prst="rect">
            <a:avLst/>
          </a:prstGeom>
        </p:spPr>
        <p:txBody>
          <a:bodyPr vert="horz" lIns="91410" tIns="45705" rIns="91410" bIns="45705" rtlCol="0" anchor="b"/>
          <a:lstStyle>
            <a:lvl1pPr algn="r" eaLnBrk="0" hangingPunct="0">
              <a:defRPr sz="1200">
                <a:latin typeface="Arial" charset="0"/>
                <a:ea typeface="ＭＳ Ｐゴシック" pitchFamily="124" charset="-128"/>
                <a:cs typeface="+mn-cs"/>
              </a:defRPr>
            </a:lvl1pPr>
          </a:lstStyle>
          <a:p>
            <a:pPr>
              <a:defRPr/>
            </a:pPr>
            <a:fld id="{3B0AFC87-19AC-4D7D-AFFE-F7609BDFA0D2}"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tropolregionnuernberg.de/platz-fuer/alle-storys/taktgeb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tropolregionnuernberg.de/organis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etropolregionnuernberg.de/organis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vgn.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yplus.de/platz-fuer-wasserstoff-wegbereit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eutsche-metropolregionen.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tropolregionnuernberg.de/daten-fakt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etropolregionnuernberg.de/fileadmin/user_upload/ergebnisse_imageanalyse_2022_metropolregion_nuernberg.pdf" TargetMode="External"/><Relationship Id="rId3" Type="http://schemas.openxmlformats.org/officeDocument/2006/relationships/hyperlink" Target="https://www.youtube.com/watch?v=LDJsrNmhmcA" TargetMode="External"/><Relationship Id="rId7" Type="http://schemas.openxmlformats.org/officeDocument/2006/relationships/hyperlink" Target="https://www.metropolregionnuernberg.de/fileadmin/user_upload/image-clip_nuremberg_metropolitan_region_home_for.mp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etropolregionnuernberg.de/fileadmin/user_upload/image-clip_metropolregion_nuernberg_heimat_fuer_de.mp4" TargetMode="External"/><Relationship Id="rId5" Type="http://schemas.openxmlformats.org/officeDocument/2006/relationships/hyperlink" Target="https://www.youtube.com/watch?v=t-A_cwndDow" TargetMode="External"/><Relationship Id="rId10" Type="http://schemas.openxmlformats.org/officeDocument/2006/relationships/hyperlink" Target="https://www.metropolregionnuernberg.de/fileadmin/user_upload/clip_image_metropolregion_nuernberg_en_kurz.mp4" TargetMode="External"/><Relationship Id="rId4" Type="http://schemas.openxmlformats.org/officeDocument/2006/relationships/hyperlink" Target="mailto:Bettina.Hofmann@metropolregion.nuernberg.de" TargetMode="External"/><Relationship Id="rId9" Type="http://schemas.openxmlformats.org/officeDocument/2006/relationships/hyperlink" Target="https://www.metropolregionnuernberg.de/fileadmin/user_upload/clip_image_metropolregion_nuernberg_de_kurz.mp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Infos zum Motiv: </a:t>
            </a:r>
            <a:r>
              <a:rPr lang="de-DE" dirty="0" smtClean="0">
                <a:hlinkClick r:id="rId3"/>
              </a:rPr>
              <a:t>Platz für Taktgeber | ROUMEX | Metropolregion Nürnberg (metropolregionnuernberg.de)</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3B0AFC87-19AC-4D7D-AFFE-F7609BDFA0D2}" type="slidenum">
              <a:rPr lang="de-DE" smtClean="0"/>
              <a:pPr>
                <a:defRPr/>
              </a:pPr>
              <a:t>1</a:t>
            </a:fld>
            <a:endParaRPr lang="de-DE"/>
          </a:p>
        </p:txBody>
      </p:sp>
    </p:spTree>
    <p:extLst>
      <p:ext uri="{BB962C8B-B14F-4D97-AF65-F5344CB8AC3E}">
        <p14:creationId xmlns:p14="http://schemas.microsoft.com/office/powerpoint/2010/main" val="41880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xfrm>
            <a:off x="2270125" y="341313"/>
            <a:ext cx="5391150" cy="3033712"/>
          </a:xfrm>
          <a:noFill/>
          <a:ln>
            <a:solidFill>
              <a:srgbClr val="000000"/>
            </a:solidFill>
            <a:miter lim="800000"/>
            <a:headEnd/>
            <a:tailEnd/>
          </a:ln>
        </p:spPr>
      </p:sp>
      <p:sp>
        <p:nvSpPr>
          <p:cNvPr id="27651" name="Notizenplatzhalter 2"/>
          <p:cNvSpPr>
            <a:spLocks noGrp="1"/>
          </p:cNvSpPr>
          <p:nvPr>
            <p:ph type="body" idx="1"/>
          </p:nvPr>
        </p:nvSpPr>
        <p:spPr bwMode="auto">
          <a:xfrm>
            <a:off x="758060" y="3398294"/>
            <a:ext cx="8621477" cy="3008023"/>
          </a:xfrm>
          <a:noFill/>
        </p:spPr>
        <p:txBody>
          <a:bodyPr wrap="square" numCol="1" anchor="t" anchorCtr="0" compatLnSpc="1">
            <a:prstTxWarp prst="textNoShape">
              <a:avLst/>
            </a:prstTxWarp>
          </a:bodyPr>
          <a:lstStyle/>
          <a:p>
            <a:pPr eaLnBrk="1" hangingPunct="1">
              <a:spcBef>
                <a:spcPct val="0"/>
              </a:spcBef>
            </a:pPr>
            <a:endParaRPr lang="de-DE" b="1" dirty="0" smtClean="0">
              <a:latin typeface="Arial" charset="0"/>
              <a:cs typeface="Arial" charset="0"/>
            </a:endParaRPr>
          </a:p>
          <a:p>
            <a:pPr eaLnBrk="1" hangingPunct="1">
              <a:spcBef>
                <a:spcPct val="0"/>
              </a:spcBef>
            </a:pPr>
            <a:r>
              <a:rPr lang="de-DE" sz="1200" b="1" dirty="0" smtClean="0">
                <a:latin typeface="Arial" charset="0"/>
                <a:cs typeface="Arial" charset="0"/>
              </a:rPr>
              <a:t>Die Spielregeln der Zusammenarbeit </a:t>
            </a:r>
          </a:p>
          <a:p>
            <a:pPr eaLnBrk="1" hangingPunct="1">
              <a:spcBef>
                <a:spcPct val="0"/>
              </a:spcBef>
            </a:pPr>
            <a:endParaRPr lang="de-DE" sz="1200" dirty="0" smtClean="0">
              <a:latin typeface="Arial" charset="0"/>
              <a:cs typeface="Arial" charset="0"/>
            </a:endParaRPr>
          </a:p>
          <a:p>
            <a:pPr eaLnBrk="1" hangingPunct="1">
              <a:spcBef>
                <a:spcPct val="0"/>
              </a:spcBef>
            </a:pPr>
            <a:r>
              <a:rPr lang="de-DE" sz="1200" dirty="0" smtClean="0">
                <a:latin typeface="Arial" charset="0"/>
                <a:cs typeface="Arial" charset="0"/>
              </a:rPr>
              <a:t>…haben rund 50 Politiker, Wissenschaftler, Unternehmer, </a:t>
            </a:r>
            <a:r>
              <a:rPr lang="de-DE" sz="1200" dirty="0" err="1" smtClean="0">
                <a:latin typeface="Arial" charset="0"/>
                <a:cs typeface="Arial" charset="0"/>
              </a:rPr>
              <a:t>Touristiker</a:t>
            </a:r>
            <a:r>
              <a:rPr lang="de-DE" sz="1200" dirty="0" smtClean="0">
                <a:latin typeface="Arial" charset="0"/>
                <a:cs typeface="Arial" charset="0"/>
              </a:rPr>
              <a:t> und Marketingexperten in der Charta der Metropolregion Nürnberg 2005 niedergelegt. Sie sind tragfähig und gelten bis heute.</a:t>
            </a:r>
          </a:p>
          <a:p>
            <a:pPr eaLnBrk="1" hangingPunct="1">
              <a:spcBef>
                <a:spcPct val="0"/>
              </a:spcBef>
            </a:pPr>
            <a:endParaRPr lang="de-DE" sz="1200" dirty="0" smtClean="0">
              <a:latin typeface="Arial" charset="0"/>
              <a:cs typeface="Arial" charset="0"/>
            </a:endParaRPr>
          </a:p>
          <a:p>
            <a:pPr eaLnBrk="1" hangingPunct="1">
              <a:spcBef>
                <a:spcPct val="0"/>
              </a:spcBef>
            </a:pPr>
            <a:r>
              <a:rPr lang="de-DE" sz="1200" dirty="0" smtClean="0">
                <a:latin typeface="Arial" charset="0"/>
                <a:cs typeface="Arial" charset="0"/>
              </a:rPr>
              <a:t>Besonders das Prinzip der </a:t>
            </a:r>
            <a:r>
              <a:rPr lang="de-DE" sz="1200" b="1" dirty="0" smtClean="0">
                <a:latin typeface="Arial" charset="0"/>
                <a:cs typeface="Arial" charset="0"/>
              </a:rPr>
              <a:t>„gleichen Augenhöhe“</a:t>
            </a:r>
            <a:r>
              <a:rPr lang="de-DE" sz="1200" dirty="0" smtClean="0">
                <a:latin typeface="Arial" charset="0"/>
                <a:cs typeface="Arial" charset="0"/>
              </a:rPr>
              <a:t> und die </a:t>
            </a:r>
            <a:r>
              <a:rPr lang="de-DE" sz="1200" b="1" dirty="0" smtClean="0">
                <a:latin typeface="Arial" charset="0"/>
                <a:cs typeface="Arial" charset="0"/>
              </a:rPr>
              <a:t>„Stadt-Land-Partnerschaft“ </a:t>
            </a:r>
            <a:r>
              <a:rPr lang="de-DE" sz="1200" dirty="0" smtClean="0">
                <a:latin typeface="Arial" charset="0"/>
                <a:cs typeface="Arial" charset="0"/>
              </a:rPr>
              <a:t>hat die Metropolregion seither in Europa bekannt gemacht. Stadt und Land arbeiten bei uns auf Augenhöhe zusammen – alle haben im Rat der Metropolregion eine Stimme, unabhängig von Bevölkerung und Wirtschaftskraft.</a:t>
            </a:r>
          </a:p>
          <a:p>
            <a:pPr eaLnBrk="1" hangingPunct="1">
              <a:spcBef>
                <a:spcPct val="0"/>
              </a:spcBef>
            </a:pPr>
            <a:endParaRPr lang="de-DE" sz="1200" dirty="0" smtClean="0">
              <a:latin typeface="Arial" charset="0"/>
              <a:cs typeface="Arial" charset="0"/>
            </a:endParaRPr>
          </a:p>
          <a:p>
            <a:pPr eaLnBrk="1" hangingPunct="1">
              <a:spcBef>
                <a:spcPct val="0"/>
              </a:spcBef>
            </a:pPr>
            <a:r>
              <a:rPr lang="de-DE" sz="1200" dirty="0" smtClean="0">
                <a:latin typeface="Arial" charset="0"/>
                <a:cs typeface="Arial" charset="0"/>
              </a:rPr>
              <a:t>Die </a:t>
            </a:r>
            <a:r>
              <a:rPr lang="de-DE" sz="1200" b="1" dirty="0" smtClean="0">
                <a:latin typeface="Arial" charset="0"/>
                <a:cs typeface="Arial" charset="0"/>
              </a:rPr>
              <a:t>Subsidiarität </a:t>
            </a:r>
            <a:r>
              <a:rPr lang="de-DE" sz="1200" dirty="0" smtClean="0">
                <a:latin typeface="Arial" charset="0"/>
                <a:cs typeface="Arial" charset="0"/>
              </a:rPr>
              <a:t>wird bei der Projektauswahl strikt beachtet. Nur solche Projekte werden angepackt, die einen echten metropolregionalen Mehrwert haben und gemeinsam besser erledigt werden als in einem kleineren Verbund. </a:t>
            </a:r>
          </a:p>
          <a:p>
            <a:pPr eaLnBrk="1" hangingPunct="1">
              <a:spcBef>
                <a:spcPct val="0"/>
              </a:spcBef>
            </a:pPr>
            <a:endParaRPr lang="de-DE" sz="1100" dirty="0" smtClean="0">
              <a:latin typeface="Arial" charset="0"/>
              <a:cs typeface="Arial" charset="0"/>
            </a:endParaRPr>
          </a:p>
        </p:txBody>
      </p:sp>
      <p:sp>
        <p:nvSpPr>
          <p:cNvPr id="2765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89000">
              <a:defRPr/>
            </a:pPr>
            <a:fld id="{2327ADAD-1E77-4BFB-A835-43D103BF8D1D}" type="slidenum">
              <a:rPr lang="de-DE" smtClean="0">
                <a:ea typeface="ＭＳ Ｐゴシック" pitchFamily="34" charset="-128"/>
              </a:rPr>
              <a:pPr defTabSz="889000">
                <a:defRPr/>
              </a:pPr>
              <a:t>10</a:t>
            </a:fld>
            <a:endParaRPr lang="de-DE" smtClean="0">
              <a:ea typeface="ＭＳ Ｐゴシック" pitchFamily="34" charset="-128"/>
            </a:endParaRPr>
          </a:p>
        </p:txBody>
      </p:sp>
    </p:spTree>
    <p:extLst>
      <p:ext uri="{BB962C8B-B14F-4D97-AF65-F5344CB8AC3E}">
        <p14:creationId xmlns:p14="http://schemas.microsoft.com/office/powerpoint/2010/main" val="242260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xfrm>
            <a:off x="2270125" y="341313"/>
            <a:ext cx="5392738" cy="3033712"/>
          </a:xfrm>
          <a:noFill/>
          <a:ln>
            <a:solidFill>
              <a:srgbClr val="000000"/>
            </a:solidFill>
            <a:miter lim="800000"/>
            <a:headEnd/>
            <a:tailEnd/>
          </a:ln>
        </p:spPr>
      </p:sp>
      <p:sp>
        <p:nvSpPr>
          <p:cNvPr id="67587" name="Notizenplatzhalter 2"/>
          <p:cNvSpPr>
            <a:spLocks noGrp="1"/>
          </p:cNvSpPr>
          <p:nvPr>
            <p:ph type="body" idx="1"/>
          </p:nvPr>
        </p:nvSpPr>
        <p:spPr bwMode="auto">
          <a:xfrm>
            <a:off x="758060" y="3398295"/>
            <a:ext cx="8621477" cy="3008022"/>
          </a:xfrm>
          <a:noFill/>
        </p:spPr>
        <p:txBody>
          <a:bodyPr wrap="square" numCol="1" anchor="t" anchorCtr="0" compatLnSpc="1">
            <a:prstTxWarp prst="textNoShape">
              <a:avLst/>
            </a:prstTxWarp>
          </a:bodyPr>
          <a:lstStyle/>
          <a:p>
            <a:pPr>
              <a:spcBef>
                <a:spcPct val="0"/>
              </a:spcBef>
            </a:pPr>
            <a:endParaRPr lang="de-DE" sz="1100" b="1" dirty="0" smtClean="0">
              <a:latin typeface="Arial" charset="0"/>
              <a:cs typeface="Arial" charset="0"/>
            </a:endParaRPr>
          </a:p>
          <a:p>
            <a:pPr>
              <a:spcBef>
                <a:spcPct val="0"/>
              </a:spcBef>
            </a:pPr>
            <a:r>
              <a:rPr lang="de-DE" sz="1100" b="1" dirty="0" smtClean="0">
                <a:latin typeface="Arial" charset="0"/>
                <a:cs typeface="Arial" charset="0"/>
              </a:rPr>
              <a:t>Die Organisationsstruktur der Metropolregion</a:t>
            </a:r>
          </a:p>
          <a:p>
            <a:pPr>
              <a:spcBef>
                <a:spcPct val="0"/>
              </a:spcBef>
            </a:pPr>
            <a:endParaRPr lang="de-DE" sz="1100" dirty="0" smtClean="0">
              <a:latin typeface="Arial" charset="0"/>
              <a:cs typeface="Arial" charset="0"/>
            </a:endParaRPr>
          </a:p>
          <a:p>
            <a:pPr>
              <a:spcBef>
                <a:spcPct val="0"/>
              </a:spcBef>
            </a:pPr>
            <a:r>
              <a:rPr lang="de-DE" sz="1100" dirty="0" smtClean="0">
                <a:latin typeface="Arial" charset="0"/>
                <a:cs typeface="Arial" charset="0"/>
              </a:rPr>
              <a:t>…kann man sich am besten als Segelschiff vorstellen: Das rote Segel repräsentiert den </a:t>
            </a:r>
            <a:r>
              <a:rPr lang="de-DE" sz="1100" b="1" dirty="0" smtClean="0">
                <a:latin typeface="Arial" charset="0"/>
                <a:cs typeface="Arial" charset="0"/>
              </a:rPr>
              <a:t>Rat </a:t>
            </a:r>
            <a:r>
              <a:rPr lang="de-DE" sz="1100" dirty="0" smtClean="0">
                <a:latin typeface="Arial" charset="0"/>
                <a:cs typeface="Arial" charset="0"/>
              </a:rPr>
              <a:t>der Metropolregion mit seinen 57 Oberbürgermeistern, Bürgermeistern und Landräten. Das blaue Segel bildet den </a:t>
            </a:r>
            <a:r>
              <a:rPr lang="de-DE" sz="1100" b="1" dirty="0" smtClean="0">
                <a:latin typeface="Arial" charset="0"/>
                <a:cs typeface="Arial" charset="0"/>
              </a:rPr>
              <a:t>Förderverein Wirtschaft </a:t>
            </a:r>
            <a:r>
              <a:rPr lang="de-DE" sz="1100" dirty="0" smtClean="0">
                <a:latin typeface="Arial" charset="0"/>
                <a:cs typeface="Arial" charset="0"/>
              </a:rPr>
              <a:t>(Wirtschaft für die Europäische Metropolregion Nürnberg e.V.) ab, in dem sich die Wirtschaft engagiert. </a:t>
            </a:r>
          </a:p>
          <a:p>
            <a:pPr>
              <a:spcBef>
                <a:spcPct val="0"/>
              </a:spcBef>
            </a:pPr>
            <a:endParaRPr lang="de-DE" sz="1100" dirty="0" smtClean="0">
              <a:latin typeface="Arial" charset="0"/>
              <a:cs typeface="Arial" charset="0"/>
            </a:endParaRPr>
          </a:p>
          <a:p>
            <a:pPr>
              <a:spcBef>
                <a:spcPct val="0"/>
              </a:spcBef>
            </a:pPr>
            <a:r>
              <a:rPr lang="de-DE" sz="1100" dirty="0" smtClean="0">
                <a:latin typeface="Arial" charset="0"/>
                <a:cs typeface="Arial" charset="0"/>
              </a:rPr>
              <a:t>Der </a:t>
            </a:r>
            <a:r>
              <a:rPr lang="de-DE" sz="1100" b="1" dirty="0" smtClean="0">
                <a:latin typeface="Arial" charset="0"/>
                <a:cs typeface="Arial" charset="0"/>
              </a:rPr>
              <a:t>Steuerungskreis </a:t>
            </a:r>
            <a:r>
              <a:rPr lang="de-DE" sz="1100" dirty="0" smtClean="0">
                <a:latin typeface="Arial" charset="0"/>
                <a:cs typeface="Arial" charset="0"/>
              </a:rPr>
              <a:t>bildet den Mast des Schiffes. Er übernimmt wichtige Lenkungsfunktionen. Je drei Vertreter des Rates und des Fördervereins bilden hier den Vorstand.</a:t>
            </a:r>
          </a:p>
          <a:p>
            <a:pPr>
              <a:spcBef>
                <a:spcPct val="0"/>
              </a:spcBef>
            </a:pPr>
            <a:endParaRPr lang="de-DE" sz="1100" dirty="0" smtClean="0">
              <a:latin typeface="Arial" charset="0"/>
              <a:cs typeface="Arial" charset="0"/>
            </a:endParaRPr>
          </a:p>
          <a:p>
            <a:pPr>
              <a:spcBef>
                <a:spcPct val="0"/>
              </a:spcBef>
            </a:pPr>
            <a:r>
              <a:rPr lang="de-DE" sz="1100" dirty="0" smtClean="0">
                <a:latin typeface="Arial" charset="0"/>
                <a:cs typeface="Arial" charset="0"/>
              </a:rPr>
              <a:t>Die </a:t>
            </a:r>
            <a:r>
              <a:rPr lang="de-DE" sz="1100" b="1" dirty="0" smtClean="0">
                <a:latin typeface="Arial" charset="0"/>
                <a:cs typeface="Arial" charset="0"/>
              </a:rPr>
              <a:t>8 Fachforen </a:t>
            </a:r>
            <a:r>
              <a:rPr lang="de-DE" sz="1100" dirty="0" smtClean="0">
                <a:latin typeface="Arial" charset="0"/>
                <a:cs typeface="Arial" charset="0"/>
              </a:rPr>
              <a:t>„Wirtschaft und Infrastruktur“, „Wissenschaft“, „Verkehr und Planung“, „Kultur“, „Sport“, „Heimat</a:t>
            </a:r>
            <a:r>
              <a:rPr lang="de-DE" sz="1100" baseline="0" dirty="0" smtClean="0">
                <a:latin typeface="Arial" charset="0"/>
                <a:cs typeface="Arial" charset="0"/>
              </a:rPr>
              <a:t> und Freizeit</a:t>
            </a:r>
            <a:r>
              <a:rPr lang="de-DE" sz="1100" dirty="0" smtClean="0">
                <a:latin typeface="Arial" charset="0"/>
                <a:cs typeface="Arial" charset="0"/>
              </a:rPr>
              <a:t>“, „Marketing“ sowie „Klimaschutz und nachhaltige Entwicklung“ mit rund 400 Experten sind der Rumpf des Schiffes. Bei der Entwicklung und Umsetzung von Projekten leisten sie beste Arbeit.</a:t>
            </a:r>
          </a:p>
          <a:p>
            <a:pPr>
              <a:spcBef>
                <a:spcPct val="0"/>
              </a:spcBef>
            </a:pPr>
            <a:endParaRPr lang="de-DE" sz="1100" dirty="0" smtClean="0">
              <a:latin typeface="Arial" charset="0"/>
              <a:cs typeface="Arial" charset="0"/>
            </a:endParaRPr>
          </a:p>
          <a:p>
            <a:pPr>
              <a:spcBef>
                <a:spcPct val="0"/>
              </a:spcBef>
            </a:pPr>
            <a:r>
              <a:rPr lang="de-DE" sz="1100" dirty="0" smtClean="0">
                <a:latin typeface="Arial" charset="0"/>
                <a:cs typeface="Arial" charset="0"/>
                <a:hlinkClick r:id="rId3"/>
              </a:rPr>
              <a:t>www.metropolregionnuernberg.de/organisation</a:t>
            </a:r>
            <a:endParaRPr lang="de-DE" sz="1100" dirty="0" smtClean="0">
              <a:latin typeface="Arial" charset="0"/>
              <a:cs typeface="Arial" charset="0"/>
            </a:endParaRPr>
          </a:p>
          <a:p>
            <a:pPr>
              <a:spcBef>
                <a:spcPct val="0"/>
              </a:spcBef>
            </a:pPr>
            <a:endParaRPr lang="de-DE" sz="1100" dirty="0" smtClean="0">
              <a:latin typeface="Arial" charset="0"/>
              <a:cs typeface="Arial" charset="0"/>
            </a:endParaRPr>
          </a:p>
        </p:txBody>
      </p:sp>
      <p:sp>
        <p:nvSpPr>
          <p:cNvPr id="67588" name="Foliennummernplatzhalter 3"/>
          <p:cNvSpPr txBox="1">
            <a:spLocks noGrp="1"/>
          </p:cNvSpPr>
          <p:nvPr/>
        </p:nvSpPr>
        <p:spPr bwMode="auto">
          <a:xfrm>
            <a:off x="5621697" y="6456325"/>
            <a:ext cx="4302625" cy="340264"/>
          </a:xfrm>
          <a:prstGeom prst="rect">
            <a:avLst/>
          </a:prstGeom>
          <a:noFill/>
          <a:ln w="9525">
            <a:noFill/>
            <a:miter lim="800000"/>
            <a:headEnd/>
            <a:tailEnd/>
          </a:ln>
        </p:spPr>
        <p:txBody>
          <a:bodyPr lIns="90151" tIns="45075" rIns="90151" bIns="45075" anchor="b"/>
          <a:lstStyle/>
          <a:p>
            <a:pPr marL="0" marR="0" lvl="0" indent="0" algn="r" defTabSz="914400" rtl="0" eaLnBrk="0" fontAlgn="base" latinLnBrk="0" hangingPunct="0">
              <a:lnSpc>
                <a:spcPct val="100000"/>
              </a:lnSpc>
              <a:spcBef>
                <a:spcPct val="0"/>
              </a:spcBef>
              <a:spcAft>
                <a:spcPct val="0"/>
              </a:spcAft>
              <a:buClrTx/>
              <a:buSzTx/>
              <a:buFontTx/>
              <a:buNone/>
              <a:tabLst/>
              <a:defRPr/>
            </a:pPr>
            <a:fld id="{F8E32BB6-C75D-42FD-BC76-9528E459850A}" type="slidenum">
              <a:rPr kumimoji="0" 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422942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xfrm>
            <a:off x="2409825" y="352425"/>
            <a:ext cx="5554663" cy="3125788"/>
          </a:xfrm>
          <a:noFill/>
          <a:ln>
            <a:solidFill>
              <a:srgbClr val="000000"/>
            </a:solidFill>
            <a:miter lim="800000"/>
            <a:headEnd/>
            <a:tailEnd/>
          </a:ln>
        </p:spPr>
      </p:sp>
      <p:sp>
        <p:nvSpPr>
          <p:cNvPr id="28675" name="Notizenplatzhalter 2"/>
          <p:cNvSpPr>
            <a:spLocks noGrp="1"/>
          </p:cNvSpPr>
          <p:nvPr>
            <p:ph type="body" idx="1"/>
          </p:nvPr>
        </p:nvSpPr>
        <p:spPr bwMode="auto">
          <a:xfrm>
            <a:off x="791697" y="3504848"/>
            <a:ext cx="9004027" cy="3100226"/>
          </a:xfrm>
          <a:noFill/>
        </p:spPr>
        <p:txBody>
          <a:bodyPr wrap="square" numCol="1" anchor="t" anchorCtr="0" compatLnSpc="1">
            <a:prstTxWarp prst="textNoShape">
              <a:avLst/>
            </a:prstTxWarp>
          </a:bodyPr>
          <a:lstStyle/>
          <a:p>
            <a:pPr>
              <a:spcBef>
                <a:spcPct val="0"/>
              </a:spcBef>
            </a:pPr>
            <a:endParaRPr lang="de-DE" b="1" dirty="0" smtClean="0">
              <a:latin typeface="Arial" charset="0"/>
              <a:cs typeface="Arial" charset="0"/>
            </a:endParaRPr>
          </a:p>
          <a:p>
            <a:pPr>
              <a:spcBef>
                <a:spcPct val="0"/>
              </a:spcBef>
            </a:pPr>
            <a:r>
              <a:rPr lang="de-DE" b="1" dirty="0" smtClean="0">
                <a:latin typeface="Arial" charset="0"/>
                <a:cs typeface="Arial" charset="0"/>
              </a:rPr>
              <a:t>Vorstand des Steuerungskreises</a:t>
            </a:r>
          </a:p>
          <a:p>
            <a:pPr>
              <a:spcBef>
                <a:spcPct val="0"/>
              </a:spcBef>
            </a:pPr>
            <a:endParaRPr lang="de-DE" b="1" dirty="0" smtClean="0">
              <a:latin typeface="Arial" charset="0"/>
              <a:cs typeface="Arial" charset="0"/>
            </a:endParaRPr>
          </a:p>
          <a:p>
            <a:pPr>
              <a:spcBef>
                <a:spcPct val="0"/>
              </a:spcBef>
            </a:pPr>
            <a:r>
              <a:rPr lang="de-DE" dirty="0" smtClean="0">
                <a:latin typeface="Arial" charset="0"/>
                <a:cs typeface="Arial" charset="0"/>
              </a:rPr>
              <a:t>Der Vorstand des Steuerungskreises ist paritätisch durch Politik und Wirtschaft besetzt. </a:t>
            </a:r>
            <a:br>
              <a:rPr lang="de-DE" dirty="0" smtClean="0">
                <a:latin typeface="Arial" charset="0"/>
                <a:cs typeface="Arial" charset="0"/>
              </a:rPr>
            </a:br>
            <a:r>
              <a:rPr lang="de-DE" dirty="0" smtClean="0">
                <a:latin typeface="Arial" charset="0"/>
                <a:cs typeface="Arial" charset="0"/>
              </a:rPr>
              <a:t>Für seine Entscheidungen gilt das Konsensprinzip. </a:t>
            </a:r>
          </a:p>
          <a:p>
            <a:pPr>
              <a:spcBef>
                <a:spcPct val="0"/>
              </a:spcBef>
            </a:pPr>
            <a:endParaRPr lang="de-DE" dirty="0" smtClean="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1100" dirty="0" smtClean="0">
                <a:latin typeface="Arial" charset="0"/>
                <a:cs typeface="Arial" charset="0"/>
                <a:hlinkClick r:id="rId3"/>
              </a:rPr>
              <a:t>www.metropolregionnuernberg.de/organisation</a:t>
            </a:r>
            <a:endParaRPr lang="de-DE" sz="1100" dirty="0" smtClean="0">
              <a:latin typeface="Arial" charset="0"/>
              <a:cs typeface="Arial" charset="0"/>
            </a:endParaRPr>
          </a:p>
          <a:p>
            <a:pPr>
              <a:spcBef>
                <a:spcPct val="0"/>
              </a:spcBef>
            </a:pPr>
            <a:endParaRPr lang="de-DE" sz="1100" dirty="0">
              <a:latin typeface="Arial" charset="0"/>
              <a:cs typeface="Arial" charset="0"/>
            </a:endParaRPr>
          </a:p>
          <a:p>
            <a:pPr>
              <a:spcBef>
                <a:spcPct val="0"/>
              </a:spcBef>
            </a:pPr>
            <a:endParaRPr lang="de-DE" sz="1100" dirty="0">
              <a:latin typeface="Arial" charset="0"/>
              <a:cs typeface="Arial" charset="0"/>
            </a:endParaRPr>
          </a:p>
        </p:txBody>
      </p:sp>
      <p:sp>
        <p:nvSpPr>
          <p:cNvPr id="2867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B76F396-8B46-4DB4-A1C9-B6D0B9071DE4}" type="slidenum">
              <a:rPr kumimoji="0" lang="de-DE"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DE"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745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Stand: 01.08.2024 mit Kammern </a:t>
            </a:r>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AF9B77-72BD-4C75-A9A2-AC90FD0BE16E}" type="slidenum">
              <a:rPr kumimoji="0" lang="de-DE" altLang="de-D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9888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xfrm>
            <a:off x="2270125" y="341313"/>
            <a:ext cx="5391150" cy="3033712"/>
          </a:xfrm>
          <a:noFill/>
          <a:ln>
            <a:solidFill>
              <a:srgbClr val="000000"/>
            </a:solidFill>
            <a:miter lim="800000"/>
            <a:headEnd/>
            <a:tailEnd/>
          </a:ln>
        </p:spPr>
      </p:sp>
      <p:sp>
        <p:nvSpPr>
          <p:cNvPr id="34819" name="Notizenplatzhalter 2"/>
          <p:cNvSpPr>
            <a:spLocks noGrp="1"/>
          </p:cNvSpPr>
          <p:nvPr>
            <p:ph type="body" idx="1"/>
          </p:nvPr>
        </p:nvSpPr>
        <p:spPr bwMode="auto">
          <a:xfrm>
            <a:off x="758060" y="3398294"/>
            <a:ext cx="8621477" cy="3304344"/>
          </a:xfrm>
          <a:noFill/>
        </p:spPr>
        <p:txBody>
          <a:bodyPr wrap="square" numCol="1" anchor="t" anchorCtr="0" compatLnSpc="1">
            <a:prstTxWarp prst="textNoShape">
              <a:avLst/>
            </a:prstTxWarp>
            <a:noAutofit/>
          </a:bodyPr>
          <a:lstStyle/>
          <a:p>
            <a:r>
              <a:rPr lang="de-DE" sz="1200" b="1" kern="1200" dirty="0" smtClean="0">
                <a:solidFill>
                  <a:schemeClr val="tx1"/>
                </a:solidFill>
                <a:effectLst/>
                <a:latin typeface="+mn-lt"/>
                <a:ea typeface="+mn-ea"/>
                <a:cs typeface="+mn-cs"/>
              </a:rPr>
              <a:t>Erweiterung des VGN</a:t>
            </a:r>
          </a:p>
          <a:p>
            <a:r>
              <a:rPr lang="de-DE" sz="1200" kern="1200" dirty="0" smtClean="0">
                <a:solidFill>
                  <a:schemeClr val="tx1"/>
                </a:solidFill>
                <a:effectLst/>
                <a:latin typeface="+mn-lt"/>
                <a:ea typeface="+mn-ea"/>
                <a:cs typeface="+mn-cs"/>
              </a:rPr>
              <a:t> </a:t>
            </a:r>
          </a:p>
          <a:p>
            <a:r>
              <a:rPr lang="de-DE" sz="1200" b="0" kern="1200" dirty="0" smtClean="0">
                <a:solidFill>
                  <a:schemeClr val="tx1"/>
                </a:solidFill>
                <a:effectLst/>
                <a:latin typeface="+mn-lt"/>
                <a:ea typeface="+mn-ea"/>
                <a:cs typeface="+mn-cs"/>
              </a:rPr>
              <a:t>Ein</a:t>
            </a:r>
            <a:r>
              <a:rPr lang="de-DE" sz="1200" b="0" kern="1200" baseline="0" dirty="0" smtClean="0">
                <a:solidFill>
                  <a:schemeClr val="tx1"/>
                </a:solidFill>
                <a:effectLst/>
                <a:latin typeface="+mn-lt"/>
                <a:ea typeface="+mn-ea"/>
                <a:cs typeface="+mn-cs"/>
              </a:rPr>
              <a:t> wichtiger Baustein zur Sicherung der Mobilität in Stadt und Land ist der öffentliche Personennahverkehr. Hier zielen die Städte und Landkreise auf eine </a:t>
            </a:r>
            <a:r>
              <a:rPr lang="de-DE" sz="1200" b="0" kern="1200" dirty="0" smtClean="0">
                <a:solidFill>
                  <a:schemeClr val="tx1"/>
                </a:solidFill>
                <a:effectLst/>
                <a:latin typeface="+mn-lt"/>
                <a:ea typeface="+mn-ea"/>
                <a:cs typeface="+mn-cs"/>
              </a:rPr>
              <a:t>Erweiterung des Verkehrsverbundes</a:t>
            </a:r>
            <a:r>
              <a:rPr lang="de-DE" sz="1200" b="0" kern="1200" baseline="0" dirty="0" smtClean="0">
                <a:solidFill>
                  <a:schemeClr val="tx1"/>
                </a:solidFill>
                <a:effectLst/>
                <a:latin typeface="+mn-lt"/>
                <a:ea typeface="+mn-ea"/>
                <a:cs typeface="+mn-cs"/>
              </a:rPr>
              <a:t> Großraum Nürnberg (VGN) auf den Umgriff der Metropolregion Nürnberg. Aktuell deckt der Verbund ca. zwei Drittel der Region ab.</a:t>
            </a:r>
            <a:endParaRPr lang="de-DE" sz="1200" b="0" kern="1200" dirty="0" smtClean="0">
              <a:solidFill>
                <a:schemeClr val="tx1"/>
              </a:solidFill>
              <a:effectLst/>
              <a:latin typeface="+mn-lt"/>
              <a:ea typeface="+mn-ea"/>
              <a:cs typeface="+mn-cs"/>
            </a:endParaRPr>
          </a:p>
          <a:p>
            <a:r>
              <a:rPr lang="de-DE" sz="1200" b="0" kern="1200" dirty="0" smtClean="0">
                <a:solidFill>
                  <a:schemeClr val="tx1"/>
                </a:solidFill>
                <a:effectLst/>
                <a:latin typeface="+mn-lt"/>
                <a:ea typeface="+mn-ea"/>
                <a:cs typeface="+mn-cs"/>
              </a:rPr>
              <a:t> </a:t>
            </a:r>
          </a:p>
          <a:p>
            <a:r>
              <a:rPr lang="de-DE" sz="1200" b="0" kern="1200" dirty="0" smtClean="0">
                <a:solidFill>
                  <a:schemeClr val="tx1"/>
                </a:solidFill>
                <a:effectLst/>
                <a:latin typeface="+mn-lt"/>
                <a:ea typeface="+mn-ea"/>
                <a:cs typeface="+mn-cs"/>
              </a:rPr>
              <a:t>Der gemeinsame Tarif- und Verkehrsverbund ist für die Bürger der wohl täglich erfahrbarste Vorteil der Metropolregion. Mit einem einzigen Fahrschein stehen alle Verkehrsmittel und Verkehrslinien im VGN-Netz zur Verfügung.</a:t>
            </a:r>
          </a:p>
          <a:p>
            <a:r>
              <a:rPr lang="de-DE" sz="1200" b="0" kern="1200" dirty="0" smtClean="0">
                <a:solidFill>
                  <a:schemeClr val="tx1"/>
                </a:solidFill>
                <a:effectLst/>
                <a:latin typeface="+mn-lt"/>
                <a:ea typeface="+mn-ea"/>
                <a:cs typeface="+mn-cs"/>
              </a:rPr>
              <a:t> </a:t>
            </a:r>
          </a:p>
          <a:p>
            <a:r>
              <a:rPr lang="de-DE" sz="1200" b="0" kern="1200" dirty="0" smtClean="0">
                <a:solidFill>
                  <a:schemeClr val="tx1"/>
                </a:solidFill>
                <a:effectLst/>
                <a:latin typeface="+mn-lt"/>
                <a:ea typeface="+mn-ea"/>
                <a:cs typeface="+mn-cs"/>
              </a:rPr>
              <a:t>Der VGN ist der </a:t>
            </a:r>
            <a:r>
              <a:rPr lang="de-DE" sz="1200" b="1" kern="1200" dirty="0" smtClean="0">
                <a:solidFill>
                  <a:schemeClr val="tx1"/>
                </a:solidFill>
                <a:effectLst/>
                <a:latin typeface="+mn-lt"/>
                <a:ea typeface="+mn-ea"/>
                <a:cs typeface="+mn-cs"/>
              </a:rPr>
              <a:t>zweitgrößte Verkehrsverbund in Deutschland</a:t>
            </a:r>
            <a:r>
              <a:rPr lang="de-DE" sz="1200" b="0" kern="1200" dirty="0" smtClean="0">
                <a:solidFill>
                  <a:schemeClr val="tx1"/>
                </a:solidFill>
                <a:effectLst/>
                <a:latin typeface="+mn-lt"/>
                <a:ea typeface="+mn-ea"/>
                <a:cs typeface="+mn-cs"/>
              </a:rPr>
              <a:t>. Jedes Jahr werden rund 250 Millionen Fahrten mit Bussen und Bahnen unternommen. </a:t>
            </a:r>
            <a:endParaRPr lang="de-DE" sz="1100" b="0" dirty="0" smtClean="0">
              <a:solidFill>
                <a:prstClr val="black"/>
              </a:solidFill>
              <a:latin typeface="Arial" panose="020B0604020202020204" pitchFamily="34" charset="0"/>
              <a:cs typeface="Arial" panose="020B0604020202020204" pitchFamily="34" charset="0"/>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Seit Gründung der Metropolregion 2005 haben sich dem VGN schrittweise</a:t>
            </a:r>
            <a:r>
              <a:rPr lang="de-DE" sz="1200" kern="1200" baseline="0" dirty="0" smtClean="0">
                <a:solidFill>
                  <a:schemeClr val="tx1"/>
                </a:solidFill>
                <a:effectLst/>
                <a:latin typeface="+mn-lt"/>
                <a:ea typeface="+mn-ea"/>
                <a:cs typeface="+mn-cs"/>
              </a:rPr>
              <a:t> nahezu alle </a:t>
            </a:r>
            <a:r>
              <a:rPr lang="de-DE" sz="1200" kern="1200" dirty="0" smtClean="0">
                <a:solidFill>
                  <a:schemeClr val="tx1"/>
                </a:solidFill>
                <a:effectLst/>
                <a:latin typeface="+mn-lt"/>
                <a:ea typeface="+mn-ea"/>
                <a:cs typeface="+mn-cs"/>
              </a:rPr>
              <a:t>und kreisfreien Städte der Metropolregion angeschlossen. </a:t>
            </a:r>
          </a:p>
          <a:p>
            <a:r>
              <a:rPr lang="de-DE" sz="1200" kern="1200" dirty="0" smtClean="0">
                <a:solidFill>
                  <a:schemeClr val="tx1"/>
                </a:solidFill>
                <a:effectLst/>
                <a:latin typeface="+mn-lt"/>
                <a:ea typeface="+mn-ea"/>
                <a:cs typeface="+mn-cs"/>
              </a:rPr>
              <a:t>Insgesamt</a:t>
            </a:r>
            <a:r>
              <a:rPr lang="de-DE" sz="1200" kern="1200" baseline="0" dirty="0" smtClean="0">
                <a:solidFill>
                  <a:schemeClr val="tx1"/>
                </a:solidFill>
                <a:effectLst/>
                <a:latin typeface="+mn-lt"/>
                <a:ea typeface="+mn-ea"/>
                <a:cs typeface="+mn-cs"/>
              </a:rPr>
              <a:t> umfasst der </a:t>
            </a:r>
            <a:r>
              <a:rPr lang="de-DE" sz="1200" b="0" kern="1200" dirty="0" smtClean="0">
                <a:solidFill>
                  <a:schemeClr val="tx1"/>
                </a:solidFill>
                <a:effectLst/>
                <a:latin typeface="+mn-lt"/>
                <a:ea typeface="+mn-ea"/>
                <a:cs typeface="+mn-cs"/>
              </a:rPr>
              <a:t>VGN 32 Landkreise </a:t>
            </a:r>
            <a:r>
              <a:rPr lang="de-DE" sz="1200" kern="1200" dirty="0" smtClean="0">
                <a:solidFill>
                  <a:schemeClr val="tx1"/>
                </a:solidFill>
                <a:effectLst/>
                <a:latin typeface="+mn-lt"/>
                <a:ea typeface="+mn-ea"/>
                <a:cs typeface="+mn-cs"/>
              </a:rPr>
              <a:t>und kreisfreie Städte. Das Verbundgebiet umfasst ca. 20.433 km2 und 3,4 Mio. Einwohner – und ist</a:t>
            </a:r>
            <a:r>
              <a:rPr lang="de-DE" sz="1200" kern="1200" baseline="0" dirty="0" smtClean="0">
                <a:solidFill>
                  <a:schemeClr val="tx1"/>
                </a:solidFill>
                <a:effectLst/>
                <a:latin typeface="+mn-lt"/>
                <a:ea typeface="+mn-ea"/>
                <a:cs typeface="+mn-cs"/>
              </a:rPr>
              <a:t> damit nahezu deckungsgleich mit dem Gebiet der Metropolregion Nürnberg </a:t>
            </a:r>
            <a:r>
              <a:rPr lang="de-DE" sz="800" dirty="0" smtClean="0">
                <a:solidFill>
                  <a:prstClr val="black"/>
                </a:solidFill>
                <a:latin typeface="Arial" charset="0"/>
                <a:cs typeface="Arial" charset="0"/>
              </a:rPr>
              <a:t>(Stand 19.01. 2024/VGN).</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100" dirty="0">
              <a:solidFill>
                <a:prstClr val="black"/>
              </a:solidFill>
              <a:latin typeface="Arial" charset="0"/>
              <a:cs typeface="Arial" charset="0"/>
            </a:endParaRPr>
          </a:p>
          <a:p>
            <a:pPr lvl="0">
              <a:spcBef>
                <a:spcPct val="0"/>
              </a:spcBef>
              <a:defRPr/>
            </a:pPr>
            <a:r>
              <a:rPr lang="de-DE" sz="1100" b="1" dirty="0" smtClean="0">
                <a:solidFill>
                  <a:prstClr val="black"/>
                </a:solidFill>
                <a:latin typeface="Arial" panose="020B0604020202020204" pitchFamily="34" charset="0"/>
                <a:cs typeface="Arial" panose="020B0604020202020204" pitchFamily="34" charset="0"/>
              </a:rPr>
              <a:t>Binnentourismus/Freizeitverkehre</a:t>
            </a:r>
            <a:endParaRPr lang="de-DE" sz="1100" b="1" dirty="0">
              <a:solidFill>
                <a:prstClr val="black"/>
              </a:solidFill>
              <a:latin typeface="Arial" panose="020B0604020202020204" pitchFamily="34" charset="0"/>
              <a:cs typeface="Arial" panose="020B0604020202020204" pitchFamily="34" charset="0"/>
            </a:endParaRPr>
          </a:p>
          <a:p>
            <a:pPr lvl="0">
              <a:spcBef>
                <a:spcPct val="0"/>
              </a:spcBef>
              <a:defRPr/>
            </a:pPr>
            <a:r>
              <a:rPr lang="de-DE" sz="1200" dirty="0">
                <a:solidFill>
                  <a:prstClr val="black"/>
                </a:solidFill>
                <a:latin typeface="Arial" panose="020B0604020202020204" pitchFamily="34" charset="0"/>
                <a:cs typeface="Arial" panose="020B0604020202020204" pitchFamily="34" charset="0"/>
              </a:rPr>
              <a:t/>
            </a:r>
            <a:br>
              <a:rPr lang="de-DE" sz="1200" dirty="0">
                <a:solidFill>
                  <a:prstClr val="black"/>
                </a:solidFill>
                <a:latin typeface="Arial" panose="020B0604020202020204" pitchFamily="34" charset="0"/>
                <a:cs typeface="Arial" panose="020B0604020202020204" pitchFamily="34" charset="0"/>
              </a:rPr>
            </a:br>
            <a:r>
              <a:rPr lang="de-DE" sz="1200" b="0" dirty="0" smtClean="0">
                <a:solidFill>
                  <a:prstClr val="black"/>
                </a:solidFill>
                <a:latin typeface="Arial" panose="020B0604020202020204" pitchFamily="34" charset="0"/>
                <a:cs typeface="Arial" panose="020B0604020202020204" pitchFamily="34" charset="0"/>
              </a:rPr>
              <a:t>Das Interesse der Landkreise und Städte in der Metropolregion hängt sehr stark mit dem Ausflugs- und Tagestourismus zusammen. Durch den Beitritt zum</a:t>
            </a:r>
            <a:r>
              <a:rPr lang="de-DE" sz="1200" b="0" baseline="0" dirty="0" smtClean="0">
                <a:solidFill>
                  <a:prstClr val="black"/>
                </a:solidFill>
                <a:latin typeface="Arial" panose="020B0604020202020204" pitchFamily="34" charset="0"/>
                <a:cs typeface="Arial" panose="020B0604020202020204" pitchFamily="34" charset="0"/>
              </a:rPr>
              <a:t> Verkehrsverbund</a:t>
            </a:r>
            <a:r>
              <a:rPr lang="de-DE" sz="1200" b="0" dirty="0" smtClean="0">
                <a:solidFill>
                  <a:prstClr val="black"/>
                </a:solidFill>
                <a:latin typeface="Arial" panose="020B0604020202020204" pitchFamily="34" charset="0"/>
                <a:cs typeface="Arial" panose="020B0604020202020204" pitchFamily="34" charset="0"/>
              </a:rPr>
              <a:t> und durch das Marketing</a:t>
            </a:r>
            <a:r>
              <a:rPr lang="de-DE" sz="1200" b="0" baseline="0" dirty="0" smtClean="0">
                <a:solidFill>
                  <a:prstClr val="black"/>
                </a:solidFill>
                <a:latin typeface="Arial" panose="020B0604020202020204" pitchFamily="34" charset="0"/>
                <a:cs typeface="Arial" panose="020B0604020202020204" pitchFamily="34" charset="0"/>
              </a:rPr>
              <a:t> für die </a:t>
            </a:r>
            <a:r>
              <a:rPr lang="de-DE" sz="1200" b="0" dirty="0" smtClean="0">
                <a:solidFill>
                  <a:prstClr val="black"/>
                </a:solidFill>
                <a:latin typeface="Arial" panose="020B0604020202020204" pitchFamily="34" charset="0"/>
                <a:cs typeface="Arial" panose="020B0604020202020204" pitchFamily="34" charset="0"/>
              </a:rPr>
              <a:t>Freizeitverkehre, erhöht</a:t>
            </a:r>
            <a:r>
              <a:rPr lang="de-DE" sz="1200" b="0" baseline="0" dirty="0" smtClean="0">
                <a:solidFill>
                  <a:prstClr val="black"/>
                </a:solidFill>
                <a:latin typeface="Arial" panose="020B0604020202020204" pitchFamily="34" charset="0"/>
                <a:cs typeface="Arial" panose="020B0604020202020204" pitchFamily="34" charset="0"/>
              </a:rPr>
              <a:t> </a:t>
            </a:r>
            <a:r>
              <a:rPr lang="de-DE" sz="1200" b="0" dirty="0" smtClean="0">
                <a:solidFill>
                  <a:prstClr val="black"/>
                </a:solidFill>
                <a:latin typeface="Arial" panose="020B0604020202020204" pitchFamily="34" charset="0"/>
                <a:cs typeface="Arial" panose="020B0604020202020204" pitchFamily="34" charset="0"/>
              </a:rPr>
              <a:t>sich erfahrungsgemäß der Bekanntheitsgrad vieler Ziele und auch der Zulauf von Besuchern. Das macht sich bei Anbietern im Tourismus und auch vielerorts im Einzelhandel bemerkbar. </a:t>
            </a:r>
            <a:br>
              <a:rPr lang="de-DE" sz="1200" b="0" dirty="0" smtClean="0">
                <a:solidFill>
                  <a:prstClr val="black"/>
                </a:solidFill>
                <a:latin typeface="Arial" panose="020B0604020202020204" pitchFamily="34" charset="0"/>
                <a:cs typeface="Arial" panose="020B0604020202020204" pitchFamily="34" charset="0"/>
              </a:rPr>
            </a:br>
            <a:r>
              <a:rPr lang="de-DE" sz="1200" dirty="0" smtClean="0">
                <a:solidFill>
                  <a:prstClr val="black"/>
                </a:solidFill>
                <a:latin typeface="Arial" panose="020B0604020202020204" pitchFamily="34" charset="0"/>
                <a:cs typeface="Arial" panose="020B0604020202020204" pitchFamily="34" charset="0"/>
              </a:rPr>
              <a:t/>
            </a:r>
            <a:br>
              <a:rPr lang="de-DE" sz="1200" dirty="0" smtClean="0">
                <a:solidFill>
                  <a:prstClr val="black"/>
                </a:solidFill>
                <a:latin typeface="Arial" panose="020B0604020202020204" pitchFamily="34" charset="0"/>
                <a:cs typeface="Arial" panose="020B0604020202020204" pitchFamily="34" charset="0"/>
              </a:rPr>
            </a:br>
            <a:r>
              <a:rPr lang="de-DE" sz="1200" dirty="0" smtClean="0">
                <a:solidFill>
                  <a:prstClr val="black"/>
                </a:solidFill>
                <a:latin typeface="Arial" charset="0"/>
                <a:cs typeface="Arial" charset="0"/>
                <a:hlinkClick r:id="rId3"/>
              </a:rPr>
              <a:t>www.vgn.de</a:t>
            </a:r>
            <a:endParaRPr lang="de-DE" sz="1200" dirty="0" smtClean="0">
              <a:latin typeface="Arial" charset="0"/>
              <a:cs typeface="Arial" charset="0"/>
            </a:endParaRPr>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CC89ED-80D1-4E6F-8D91-962887362C9F}" type="slidenum">
              <a:rPr lang="de-DE" smtClean="0">
                <a:solidFill>
                  <a:srgbClr val="000000"/>
                </a:solidFill>
                <a:ea typeface="ＭＳ Ｐゴシック" pitchFamily="34" charset="-128"/>
              </a:rPr>
              <a:pPr>
                <a:defRPr/>
              </a:pPr>
              <a:t>15</a:t>
            </a:fld>
            <a:endParaRPr lang="de-DE" smtClean="0">
              <a:solidFill>
                <a:srgbClr val="000000"/>
              </a:solidFill>
              <a:ea typeface="ＭＳ Ｐゴシック" pitchFamily="34" charset="-128"/>
            </a:endParaRPr>
          </a:p>
        </p:txBody>
      </p:sp>
    </p:spTree>
    <p:extLst>
      <p:ext uri="{BB962C8B-B14F-4D97-AF65-F5344CB8AC3E}">
        <p14:creationId xmlns:p14="http://schemas.microsoft.com/office/powerpoint/2010/main" val="735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Infos zum Fotomotiv:</a:t>
            </a:r>
            <a:r>
              <a:rPr lang="de-DE" baseline="0" dirty="0" smtClean="0"/>
              <a:t> </a:t>
            </a:r>
            <a:r>
              <a:rPr lang="de-DE" dirty="0" smtClean="0">
                <a:hlinkClick r:id="rId3"/>
              </a:rPr>
              <a:t>Platz für Wasserstoff-Wegbereiter (hyplus.de)</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3B0AFC87-19AC-4D7D-AFFE-F7609BDFA0D2}" type="slidenum">
              <a:rPr lang="de-DE" smtClean="0"/>
              <a:pPr>
                <a:defRPr/>
              </a:pPr>
              <a:t>2</a:t>
            </a:fld>
            <a:endParaRPr lang="de-DE"/>
          </a:p>
        </p:txBody>
      </p:sp>
    </p:spTree>
    <p:extLst>
      <p:ext uri="{BB962C8B-B14F-4D97-AF65-F5344CB8AC3E}">
        <p14:creationId xmlns:p14="http://schemas.microsoft.com/office/powerpoint/2010/main" val="118679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xfrm>
            <a:off x="2270125" y="341313"/>
            <a:ext cx="5391150" cy="3033712"/>
          </a:xfrm>
          <a:noFill/>
          <a:ln>
            <a:solidFill>
              <a:srgbClr val="000000"/>
            </a:solidFill>
            <a:miter lim="800000"/>
            <a:headEnd/>
            <a:tailEnd/>
          </a:ln>
        </p:spPr>
      </p:sp>
      <p:sp>
        <p:nvSpPr>
          <p:cNvPr id="53251" name="Notizenplatzhalter 2"/>
          <p:cNvSpPr>
            <a:spLocks noGrp="1"/>
          </p:cNvSpPr>
          <p:nvPr>
            <p:ph type="body" idx="1"/>
          </p:nvPr>
        </p:nvSpPr>
        <p:spPr bwMode="auto">
          <a:xfrm>
            <a:off x="651423" y="3398294"/>
            <a:ext cx="8517157" cy="3008023"/>
          </a:xfrm>
          <a:noFill/>
        </p:spPr>
        <p:txBody>
          <a:bodyPr wrap="square" numCol="1" anchor="t" anchorCtr="0" compatLnSpc="1">
            <a:prstTxWarp prst="textNoShape">
              <a:avLst/>
            </a:prstTxWarp>
          </a:bodyPr>
          <a:lstStyle/>
          <a:p>
            <a:pPr>
              <a:spcBef>
                <a:spcPct val="0"/>
              </a:spcBef>
            </a:pPr>
            <a:endParaRPr lang="de-DE" dirty="0" smtClean="0">
              <a:latin typeface="Arial" charset="0"/>
              <a:cs typeface="Arial" charset="0"/>
            </a:endParaRPr>
          </a:p>
          <a:p>
            <a:pPr>
              <a:spcBef>
                <a:spcPct val="0"/>
              </a:spcBef>
              <a:spcAft>
                <a:spcPts val="600"/>
              </a:spcAft>
            </a:pPr>
            <a:endParaRPr lang="de-DE" b="1" dirty="0" smtClean="0">
              <a:latin typeface="Arial" charset="0"/>
              <a:cs typeface="Arial" charset="0"/>
            </a:endParaRPr>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356D30-334A-4DD0-B7A8-64A9153FE54E}" type="slidenum">
              <a:rPr lang="de-DE" smtClean="0">
                <a:ea typeface="ＭＳ Ｐゴシック" pitchFamily="34" charset="-128"/>
              </a:rPr>
              <a:pPr/>
              <a:t>3</a:t>
            </a:fld>
            <a:endParaRPr lang="de-DE" smtClean="0">
              <a:ea typeface="ＭＳ Ｐゴシック" pitchFamily="34" charset="-128"/>
            </a:endParaRPr>
          </a:p>
        </p:txBody>
      </p:sp>
    </p:spTree>
    <p:extLst>
      <p:ext uri="{BB962C8B-B14F-4D97-AF65-F5344CB8AC3E}">
        <p14:creationId xmlns:p14="http://schemas.microsoft.com/office/powerpoint/2010/main" val="293933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2274888" y="342900"/>
            <a:ext cx="5389562" cy="3032125"/>
          </a:xfrm>
          <a:noFill/>
          <a:ln>
            <a:solidFill>
              <a:srgbClr val="000000"/>
            </a:solidFill>
            <a:miter lim="800000"/>
            <a:headEnd/>
            <a:tailEnd/>
          </a:ln>
        </p:spPr>
      </p:sp>
      <p:sp>
        <p:nvSpPr>
          <p:cNvPr id="56323" name="Notizenplatzhalter 2"/>
          <p:cNvSpPr>
            <a:spLocks noGrp="1"/>
          </p:cNvSpPr>
          <p:nvPr>
            <p:ph type="body" idx="1"/>
          </p:nvPr>
        </p:nvSpPr>
        <p:spPr bwMode="auto">
          <a:xfrm>
            <a:off x="758060" y="3398295"/>
            <a:ext cx="8621477" cy="3008023"/>
          </a:xfrm>
          <a:noFill/>
        </p:spPr>
        <p:txBody>
          <a:bodyPr wrap="square" numCol="1" anchor="t" anchorCtr="0" compatLnSpc="1">
            <a:prstTxWarp prst="textNoShape">
              <a:avLst/>
            </a:prstTxWarp>
          </a:bodyPr>
          <a:lstStyle/>
          <a:p>
            <a:pPr>
              <a:spcBef>
                <a:spcPct val="0"/>
              </a:spcBef>
            </a:pPr>
            <a:endParaRPr lang="de-DE" sz="1100" b="1" dirty="0">
              <a:latin typeface="Arial" charset="0"/>
              <a:cs typeface="Arial" charset="0"/>
            </a:endParaRPr>
          </a:p>
          <a:p>
            <a:pPr>
              <a:spcBef>
                <a:spcPct val="0"/>
              </a:spcBef>
            </a:pPr>
            <a:r>
              <a:rPr lang="de-DE" b="1" dirty="0" err="1">
                <a:latin typeface="Arial" charset="0"/>
                <a:cs typeface="Arial" charset="0"/>
              </a:rPr>
              <a:t>One</a:t>
            </a:r>
            <a:r>
              <a:rPr lang="de-DE" b="1" dirty="0">
                <a:latin typeface="Arial" charset="0"/>
                <a:cs typeface="Arial" charset="0"/>
              </a:rPr>
              <a:t> out </a:t>
            </a:r>
            <a:r>
              <a:rPr lang="de-DE" b="1" dirty="0" err="1">
                <a:latin typeface="Arial" charset="0"/>
                <a:cs typeface="Arial" charset="0"/>
              </a:rPr>
              <a:t>of</a:t>
            </a:r>
            <a:r>
              <a:rPr lang="de-DE" b="1" dirty="0">
                <a:latin typeface="Arial" charset="0"/>
                <a:cs typeface="Arial" charset="0"/>
              </a:rPr>
              <a:t> Eleven – Wettbewerb der Regionen</a:t>
            </a:r>
          </a:p>
          <a:p>
            <a:pPr>
              <a:spcBef>
                <a:spcPct val="0"/>
              </a:spcBef>
            </a:pPr>
            <a:endParaRPr lang="de-DE" dirty="0">
              <a:latin typeface="Arial" charset="0"/>
              <a:cs typeface="Arial" charset="0"/>
            </a:endParaRPr>
          </a:p>
          <a:p>
            <a:pPr>
              <a:spcBef>
                <a:spcPct val="0"/>
              </a:spcBef>
            </a:pPr>
            <a:r>
              <a:rPr lang="de-DE" dirty="0">
                <a:latin typeface="Arial" charset="0"/>
                <a:cs typeface="Arial" charset="0"/>
              </a:rPr>
              <a:t>Im Wettbewerb der Regionen konkurrieren wir um Fachkräfte, öffentliche  (Infrastruktur-)Investitionen und Forschungsinvestitionen. Der demographische Wandel verstärkt die Konkurrenz. Nur wenn wir uns </a:t>
            </a:r>
            <a:r>
              <a:rPr lang="de-DE" b="1" dirty="0">
                <a:latin typeface="Arial" charset="0"/>
                <a:cs typeface="Arial" charset="0"/>
              </a:rPr>
              <a:t>großräumig </a:t>
            </a:r>
            <a:r>
              <a:rPr lang="de-DE" dirty="0">
                <a:latin typeface="Arial" charset="0"/>
                <a:cs typeface="Arial" charset="0"/>
              </a:rPr>
              <a:t>aufstellen, können wir in dieser Liga mitspielen!</a:t>
            </a:r>
          </a:p>
          <a:p>
            <a:pPr>
              <a:spcBef>
                <a:spcPct val="0"/>
              </a:spcBef>
            </a:pPr>
            <a:endParaRPr lang="de-DE" dirty="0">
              <a:latin typeface="Arial" charset="0"/>
              <a:cs typeface="Arial" charset="0"/>
            </a:endParaRPr>
          </a:p>
          <a:p>
            <a:pPr>
              <a:spcBef>
                <a:spcPct val="0"/>
              </a:spcBef>
            </a:pPr>
            <a:r>
              <a:rPr lang="de-DE" dirty="0">
                <a:latin typeface="Arial" charset="0"/>
                <a:cs typeface="Arial" charset="0"/>
                <a:hlinkClick r:id="rId3"/>
              </a:rPr>
              <a:t>www.deutsche-metropolregionen.org</a:t>
            </a:r>
            <a:endParaRPr lang="de-DE" dirty="0">
              <a:latin typeface="Arial" charset="0"/>
              <a:cs typeface="Arial" charset="0"/>
            </a:endParaRPr>
          </a:p>
        </p:txBody>
      </p:sp>
      <p:sp>
        <p:nvSpPr>
          <p:cNvPr id="563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5914"/>
            <a:fld id="{A2F4EA13-E3F2-439F-BD02-F74065A59806}" type="slidenum">
              <a:rPr lang="de-DE" smtClean="0">
                <a:ea typeface="ＭＳ Ｐゴシック" pitchFamily="34" charset="-128"/>
              </a:rPr>
              <a:pPr defTabSz="915914"/>
              <a:t>4</a:t>
            </a:fld>
            <a:endParaRPr lang="de-DE" smtClean="0">
              <a:ea typeface="ＭＳ Ｐゴシック" pitchFamily="34" charset="-128"/>
            </a:endParaRPr>
          </a:p>
        </p:txBody>
      </p:sp>
    </p:spTree>
    <p:extLst>
      <p:ext uri="{BB962C8B-B14F-4D97-AF65-F5344CB8AC3E}">
        <p14:creationId xmlns:p14="http://schemas.microsoft.com/office/powerpoint/2010/main" val="46718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2270125" y="341313"/>
            <a:ext cx="5391150" cy="3033712"/>
          </a:xfrm>
          <a:noFill/>
          <a:ln>
            <a:solidFill>
              <a:srgbClr val="000000"/>
            </a:solidFill>
            <a:miter lim="800000"/>
            <a:headEnd/>
            <a:tailEnd/>
          </a:ln>
        </p:spPr>
      </p:sp>
      <p:sp>
        <p:nvSpPr>
          <p:cNvPr id="54275" name="Notizenplatzhalter 2"/>
          <p:cNvSpPr>
            <a:spLocks noGrp="1"/>
          </p:cNvSpPr>
          <p:nvPr>
            <p:ph type="body" idx="1"/>
          </p:nvPr>
        </p:nvSpPr>
        <p:spPr bwMode="auto">
          <a:xfrm>
            <a:off x="651423" y="3398294"/>
            <a:ext cx="8728115" cy="3008023"/>
          </a:xfrm>
          <a:noFill/>
        </p:spPr>
        <p:txBody>
          <a:bodyPr wrap="square" numCol="1" anchor="t" anchorCtr="0" compatLnSpc="1">
            <a:prstTxWarp prst="textNoShape">
              <a:avLst/>
            </a:prstTxWarp>
            <a:normAutofit fontScale="85000" lnSpcReduction="10000"/>
          </a:bodyPr>
          <a:lstStyle/>
          <a:p>
            <a:pPr eaLnBrk="1" hangingPunct="1">
              <a:spcBef>
                <a:spcPct val="0"/>
              </a:spcBef>
            </a:pPr>
            <a:r>
              <a:rPr lang="de-DE" b="1" dirty="0" smtClean="0">
                <a:latin typeface="Arial" pitchFamily="34" charset="0"/>
                <a:cs typeface="Arial" pitchFamily="34" charset="0"/>
              </a:rPr>
              <a:t>WER SIND WIR?</a:t>
            </a:r>
          </a:p>
          <a:p>
            <a:pPr eaLnBrk="1" hangingPunct="1">
              <a:spcBef>
                <a:spcPct val="0"/>
              </a:spcBef>
            </a:pPr>
            <a:endParaRPr lang="de-DE" b="1" dirty="0" smtClean="0">
              <a:latin typeface="Arial" pitchFamily="34" charset="0"/>
              <a:cs typeface="Arial" pitchFamily="34" charset="0"/>
            </a:endParaRPr>
          </a:p>
          <a:p>
            <a:pPr eaLnBrk="1" hangingPunct="1">
              <a:spcBef>
                <a:spcPct val="0"/>
              </a:spcBef>
            </a:pPr>
            <a:r>
              <a:rPr lang="de-DE" dirty="0" smtClean="0">
                <a:latin typeface="Arial" pitchFamily="34" charset="0"/>
                <a:cs typeface="Arial" pitchFamily="34" charset="0"/>
              </a:rPr>
              <a:t>Die Metropolregion Nürnberg ist eine </a:t>
            </a:r>
            <a:r>
              <a:rPr lang="de-DE" b="0" dirty="0" smtClean="0">
                <a:latin typeface="Arial" pitchFamily="34" charset="0"/>
                <a:cs typeface="Arial" pitchFamily="34" charset="0"/>
              </a:rPr>
              <a:t>freiwillige </a:t>
            </a:r>
            <a:r>
              <a:rPr lang="de-DE" b="1" dirty="0" smtClean="0">
                <a:latin typeface="Arial" pitchFamily="34" charset="0"/>
                <a:cs typeface="Arial" pitchFamily="34" charset="0"/>
              </a:rPr>
              <a:t>Allianz aus 23 Landkreisen und 11 kreisfreien Städten,</a:t>
            </a:r>
            <a:r>
              <a:rPr lang="de-DE" b="1" baseline="0" dirty="0" smtClean="0">
                <a:latin typeface="Arial" pitchFamily="34" charset="0"/>
                <a:cs typeface="Arial" pitchFamily="34" charset="0"/>
              </a:rPr>
              <a:t> </a:t>
            </a:r>
            <a:r>
              <a:rPr lang="de-DE" b="0" dirty="0" smtClean="0">
                <a:latin typeface="Arial" pitchFamily="34" charset="0"/>
                <a:cs typeface="Arial" pitchFamily="34" charset="0"/>
              </a:rPr>
              <a:t>Wirtschaftskammern</a:t>
            </a:r>
            <a:r>
              <a:rPr lang="de-DE" b="0" baseline="0" dirty="0" smtClean="0">
                <a:latin typeface="Arial" pitchFamily="34" charset="0"/>
                <a:cs typeface="Arial" pitchFamily="34" charset="0"/>
              </a:rPr>
              <a:t> und rund 170 Unternehmen und Forschungseinrichtungen. </a:t>
            </a:r>
            <a:endParaRPr lang="de-DE" b="0" dirty="0" smtClean="0">
              <a:latin typeface="Arial" pitchFamily="34" charset="0"/>
              <a:cs typeface="Arial" pitchFamily="34" charset="0"/>
            </a:endParaRPr>
          </a:p>
          <a:p>
            <a:pPr eaLnBrk="1" hangingPunct="1">
              <a:spcBef>
                <a:spcPct val="0"/>
              </a:spcBef>
            </a:pPr>
            <a:endParaRPr lang="de-DE"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latin typeface="Arial" pitchFamily="34" charset="0"/>
                <a:cs typeface="Arial" pitchFamily="34" charset="0"/>
              </a:rPr>
              <a:t>Insgesamt leben 3,6 Mio. Menschen in einem Gebiet von rund 21.800 km</a:t>
            </a:r>
            <a:r>
              <a:rPr lang="de-DE" baseline="30000" dirty="0" smtClean="0">
                <a:latin typeface="Arial" pitchFamily="34" charset="0"/>
                <a:cs typeface="Arial" pitchFamily="34" charset="0"/>
              </a:rPr>
              <a:t>2 </a:t>
            </a:r>
            <a:r>
              <a:rPr lang="de-DE" baseline="0" dirty="0" smtClean="0">
                <a:latin typeface="Arial" pitchFamily="34" charset="0"/>
                <a:cs typeface="Arial" pitchFamily="34" charset="0"/>
              </a:rPr>
              <a:t>.  Die Region ist eine funktionale Region. Das zeigen regionale Cluster,  Freizeit- und Naherholungsverkehre sowie Pendlerverflechtungen. Das Grundmuster der Metropolregion ist die Polyzentralität.  Das bildet sich in einer Siedlungsstruktur ab, die als „Netz mit starken Knoten“ bezeichnet wird.  Neben dem hochverdichteten Ballungsraum Nürnberg-Fürth-Erlangen überziehen Achsensysteme mit mittelgroßen Städten mit Einwohnerzahlen zwischen 40- bis 70Tausend die Region. G</a:t>
            </a:r>
            <a:r>
              <a:rPr lang="de-DE" dirty="0" smtClean="0">
                <a:latin typeface="Arial" pitchFamily="34" charset="0"/>
                <a:cs typeface="Arial" pitchFamily="34" charset="0"/>
              </a:rPr>
              <a:t>anz Oberfranken,</a:t>
            </a:r>
            <a:r>
              <a:rPr lang="de-DE" baseline="0" dirty="0" smtClean="0">
                <a:latin typeface="Arial" pitchFamily="34" charset="0"/>
                <a:cs typeface="Arial" pitchFamily="34" charset="0"/>
              </a:rPr>
              <a:t> </a:t>
            </a:r>
            <a:r>
              <a:rPr lang="de-DE" dirty="0" smtClean="0">
                <a:latin typeface="Arial" pitchFamily="34" charset="0"/>
                <a:cs typeface="Arial" pitchFamily="34" charset="0"/>
              </a:rPr>
              <a:t>Mittelfranken sowie Teile von Unterfranken, der Oberpfalz und Thüringen</a:t>
            </a:r>
            <a:r>
              <a:rPr lang="de-DE" baseline="0" dirty="0" smtClean="0">
                <a:latin typeface="Arial" pitchFamily="34" charset="0"/>
                <a:cs typeface="Arial" pitchFamily="34" charset="0"/>
              </a:rPr>
              <a:t> sind Teil der Metropolregion Nürnberg</a:t>
            </a:r>
            <a:r>
              <a:rPr lang="de-DE" dirty="0" smtClean="0">
                <a:latin typeface="Arial" pitchFamily="34" charset="0"/>
                <a:cs typeface="Arial" pitchFamily="34" charset="0"/>
              </a:rPr>
              <a:t>.</a:t>
            </a:r>
          </a:p>
          <a:p>
            <a:pPr eaLnBrk="1" hangingPunct="1">
              <a:spcBef>
                <a:spcPct val="0"/>
              </a:spcBef>
            </a:pPr>
            <a:endParaRPr lang="de-DE"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sz="1200" b="1" dirty="0" smtClean="0">
                <a:latin typeface="Arial" charset="0"/>
                <a:cs typeface="Arial" charset="0"/>
              </a:rPr>
              <a:t>Starker Wirtschaftsstandort: </a:t>
            </a:r>
            <a:r>
              <a:rPr lang="de-DE" dirty="0" smtClean="0">
                <a:latin typeface="Arial" pitchFamily="34" charset="0"/>
                <a:cs typeface="Arial" pitchFamily="34" charset="0"/>
              </a:rPr>
              <a:t>In 150.000 Unternehmen (davon ein hoher Anteil KMU) werden jährlich rund 157 Mrd. Euro BIP erwirtschaftet. Damit gehören wir zu den 60 stärksten Wirtschaftsregionen weltweit. Unsere Wirtschaftsleistung ist vergleichbar mit der Ungarns.</a:t>
            </a:r>
          </a:p>
          <a:p>
            <a:pPr marL="0" marR="0" lvl="0" indent="0" algn="l" defTabSz="914400" rtl="0" eaLnBrk="1" fontAlgn="base" latinLnBrk="0" hangingPunct="1">
              <a:lnSpc>
                <a:spcPct val="100000"/>
              </a:lnSpc>
              <a:spcBef>
                <a:spcPct val="0"/>
              </a:spcBef>
              <a:spcAft>
                <a:spcPct val="0"/>
              </a:spcAft>
              <a:buClrTx/>
              <a:buSzTx/>
              <a:buFontTx/>
              <a:buNone/>
              <a:tabLst/>
              <a:defRPr/>
            </a:pPr>
            <a:endParaRPr lang="de-DE"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latin typeface="Arial" pitchFamily="34" charset="0"/>
                <a:cs typeface="Arial" pitchFamily="34" charset="0"/>
              </a:rPr>
              <a:t>In</a:t>
            </a:r>
            <a:r>
              <a:rPr lang="de-DE" baseline="0" dirty="0" smtClean="0">
                <a:latin typeface="Arial" pitchFamily="34" charset="0"/>
                <a:cs typeface="Arial" pitchFamily="34" charset="0"/>
              </a:rPr>
              <a:t> den vergangenen 10 Jahren glänzt die Metropolregion durch ein überdurchschnittliches Wachstum.</a:t>
            </a:r>
            <a:endParaRPr lang="de-DE"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sz="1200" kern="1200" dirty="0" smtClean="0">
                <a:solidFill>
                  <a:schemeClr val="tx1"/>
                </a:solidFill>
                <a:effectLst/>
                <a:latin typeface="+mn-lt"/>
                <a:ea typeface="+mn-ea"/>
                <a:cs typeface="+mn-cs"/>
              </a:rPr>
              <a:t>So</a:t>
            </a:r>
            <a:r>
              <a:rPr lang="de-DE" sz="1200" kern="1200" baseline="0" dirty="0" smtClean="0">
                <a:solidFill>
                  <a:schemeClr val="tx1"/>
                </a:solidFill>
                <a:effectLst/>
                <a:latin typeface="+mn-lt"/>
                <a:ea typeface="+mn-ea"/>
                <a:cs typeface="+mn-cs"/>
              </a:rPr>
              <a:t> ist die Wirtschaftsleistung innerhalb von fünf Jahren um knapp 22 % gewachsen </a:t>
            </a:r>
            <a:r>
              <a:rPr lang="de-DE" sz="1200" kern="1200" dirty="0" smtClean="0">
                <a:solidFill>
                  <a:schemeClr val="tx1"/>
                </a:solidFill>
                <a:effectLst/>
                <a:latin typeface="+mn-lt"/>
                <a:ea typeface="+mn-ea"/>
                <a:cs typeface="+mn-cs"/>
              </a:rPr>
              <a:t>(Zahlengrundlage 2012-2017). Auch in Gesamt-Deutschland ist das BIP in den letzten 5 Jahren angewachsen (um 18,8%) – aber nicht so stark wie bei uns. </a:t>
            </a:r>
            <a:endParaRPr lang="de-DE" dirty="0" smtClean="0">
              <a:latin typeface="Arial" pitchFamily="34" charset="0"/>
              <a:cs typeface="Arial" pitchFamily="34" charset="0"/>
            </a:endParaRPr>
          </a:p>
          <a:p>
            <a:pPr eaLnBrk="1" hangingPunct="1">
              <a:spcBef>
                <a:spcPct val="0"/>
              </a:spcBef>
            </a:pPr>
            <a:endParaRPr lang="de-DE" dirty="0" smtClean="0">
              <a:latin typeface="Arial" pitchFamily="34" charset="0"/>
              <a:cs typeface="Arial" pitchFamily="34" charset="0"/>
            </a:endParaRPr>
          </a:p>
          <a:p>
            <a:pPr eaLnBrk="1" hangingPunct="1">
              <a:spcBef>
                <a:spcPct val="0"/>
              </a:spcBef>
            </a:pPr>
            <a:r>
              <a:rPr lang="de-DE" dirty="0" smtClean="0">
                <a:latin typeface="Arial" pitchFamily="34" charset="0"/>
                <a:cs typeface="Arial" pitchFamily="34" charset="0"/>
              </a:rPr>
              <a:t>Die hohe Exportquote von gut 49 % zeigt, wie stark die regionale Wirtschaft international verflochten ist.</a:t>
            </a:r>
          </a:p>
          <a:p>
            <a:pPr defTabSz="900113" eaLnBrk="1" hangingPunct="1">
              <a:spcBef>
                <a:spcPct val="0"/>
              </a:spcBef>
            </a:pPr>
            <a:endParaRPr lang="de-DE" sz="1200" dirty="0" smtClean="0">
              <a:latin typeface="Arial" charset="0"/>
              <a:cs typeface="Arial" charset="0"/>
            </a:endParaRPr>
          </a:p>
          <a:p>
            <a:pPr defTabSz="900113" eaLnBrk="1" hangingPunct="1">
              <a:spcBef>
                <a:spcPct val="0"/>
              </a:spcBef>
            </a:pPr>
            <a:r>
              <a:rPr lang="de-DE" sz="1200" dirty="0" smtClean="0">
                <a:latin typeface="Arial" charset="0"/>
                <a:cs typeface="Arial" charset="0"/>
                <a:hlinkClick r:id="rId3"/>
              </a:rPr>
              <a:t>www.metropolregionnuernberg.de/daten-fakten</a:t>
            </a:r>
            <a:endParaRPr lang="de-DE" sz="1200" dirty="0" smtClean="0">
              <a:latin typeface="Arial" charset="0"/>
              <a:cs typeface="Arial" charset="0"/>
            </a:endParaRPr>
          </a:p>
          <a:p>
            <a:pPr eaLnBrk="1" hangingPunct="1">
              <a:spcBef>
                <a:spcPct val="0"/>
              </a:spcBef>
            </a:pPr>
            <a:endParaRPr lang="de-DE" dirty="0" smtClean="0">
              <a:latin typeface="Arial" pitchFamily="34" charset="0"/>
              <a:cs typeface="Arial" pitchFamily="34" charset="0"/>
            </a:endParaRPr>
          </a:p>
          <a:p>
            <a:pPr defTabSz="900113" eaLnBrk="1" hangingPunct="1">
              <a:spcBef>
                <a:spcPct val="0"/>
              </a:spcBef>
            </a:pPr>
            <a:endParaRPr lang="de-DE" b="1" dirty="0" smtClean="0">
              <a:latin typeface="Arial" charset="0"/>
              <a:cs typeface="Arial" charset="0"/>
            </a:endParaRPr>
          </a:p>
        </p:txBody>
      </p:sp>
      <p:sp>
        <p:nvSpPr>
          <p:cNvPr id="542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a:fld id="{B2B894BE-8C28-4B68-8D62-922172B54103}" type="slidenum">
              <a:rPr lang="de-DE" smtClean="0">
                <a:ea typeface="ＭＳ Ｐゴシック" pitchFamily="34" charset="-128"/>
              </a:rPr>
              <a:pPr defTabSz="911225"/>
              <a:t>5</a:t>
            </a:fld>
            <a:endParaRPr lang="de-DE" smtClean="0">
              <a:ea typeface="ＭＳ Ｐゴシック" pitchFamily="34" charset="-128"/>
            </a:endParaRPr>
          </a:p>
        </p:txBody>
      </p:sp>
    </p:spTree>
    <p:extLst>
      <p:ext uri="{BB962C8B-B14F-4D97-AF65-F5344CB8AC3E}">
        <p14:creationId xmlns:p14="http://schemas.microsoft.com/office/powerpoint/2010/main" val="141670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900" dirty="0" smtClean="0">
                <a:hlinkClick r:id="rId3"/>
              </a:rPr>
              <a:t>Wir sind Teil der Metropolregion Nürnberg - Kommen - Staunen - Bleiben! (youtube.com)</a:t>
            </a:r>
            <a:endParaRPr lang="de-DE" sz="900" i="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900" i="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900" i="1" baseline="0" dirty="0" smtClean="0"/>
              <a:t>[Statement-Film einbetten]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900" i="1" dirty="0" smtClean="0"/>
              <a:t>\\iuk0fs02\EMN$\EMN_data\Fotos_Filme\2023\230628_Veröffentlichung_Imagefilm_gekürzter Trailer Imageanalyse\03_Image-Statement Clip Heimat für-Home </a:t>
            </a:r>
            <a:r>
              <a:rPr lang="de-DE" sz="900" i="1" dirty="0" err="1" smtClean="0"/>
              <a:t>for</a:t>
            </a:r>
            <a:r>
              <a:rPr lang="de-DE" sz="900" i="1" dirty="0" smtClean="0"/>
              <a:t> 56 </a:t>
            </a:r>
            <a:r>
              <a:rPr lang="de-DE" sz="900" i="1" dirty="0" err="1" smtClean="0"/>
              <a:t>sek</a:t>
            </a:r>
            <a:r>
              <a:rPr lang="de-DE" sz="900" i="1" dirty="0" smtClean="0"/>
              <a:t> DE-EN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smtClean="0"/>
          </a:p>
          <a:p>
            <a:r>
              <a:rPr lang="de-DE" sz="1200" kern="1200" dirty="0" smtClean="0">
                <a:solidFill>
                  <a:schemeClr val="tx1"/>
                </a:solidFill>
                <a:effectLst/>
                <a:latin typeface="+mn-lt"/>
                <a:ea typeface="+mn-ea"/>
                <a:cs typeface="+mn-cs"/>
              </a:rPr>
              <a:t>Gemeinsam lassen sich die Stärken unserer Region am besten bewerben! Dafür steht Ihnen ab sofort auch der </a:t>
            </a:r>
            <a:r>
              <a:rPr lang="de-DE" sz="1200" b="1" kern="1200" dirty="0" smtClean="0">
                <a:solidFill>
                  <a:schemeClr val="tx1"/>
                </a:solidFill>
                <a:effectLst/>
                <a:latin typeface="+mn-lt"/>
                <a:ea typeface="+mn-ea"/>
                <a:cs typeface="+mn-cs"/>
              </a:rPr>
              <a:t>brandneue Imageclip der Metropolregion in deutscher sowie englischer Sprache zur freien Nutzung zur Verfügung</a:t>
            </a:r>
            <a:r>
              <a:rPr lang="de-DE" sz="1200" kern="1200" dirty="0" smtClean="0">
                <a:solidFill>
                  <a:schemeClr val="tx1"/>
                </a:solidFill>
                <a:effectLst/>
                <a:latin typeface="+mn-lt"/>
                <a:ea typeface="+mn-ea"/>
                <a:cs typeface="+mn-cs"/>
              </a:rPr>
              <a:t>. Ob online, in den sozialen Medien, auf Bildschirmen mit Publikumsverkehr am Flughafen oder auch als Einstieg für Präsentationen, bei Delegationsreisen: Es besteht bereits großes Interesse, die Filme in die Kommunikation einzubinden.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Für Rückfragen und Anregungen steht Ihnen Frau Bettina Hofmann im Marketing-Team zur Verfügung: </a:t>
            </a:r>
            <a:r>
              <a:rPr lang="de-DE" sz="1200" u="sng" kern="1200" dirty="0" smtClean="0">
                <a:solidFill>
                  <a:schemeClr val="tx1"/>
                </a:solidFill>
                <a:effectLst/>
                <a:latin typeface="+mn-lt"/>
                <a:ea typeface="+mn-ea"/>
                <a:cs typeface="+mn-cs"/>
                <a:hlinkClick r:id="rId4"/>
              </a:rPr>
              <a:t>Bettina.Hofmann@metropolregion.nuernberg.de</a:t>
            </a:r>
            <a:r>
              <a:rPr lang="de-DE" sz="1200" kern="1200" dirty="0" smtClean="0">
                <a:solidFill>
                  <a:schemeClr val="tx1"/>
                </a:solidFill>
                <a:effectLst/>
                <a:latin typeface="+mn-lt"/>
                <a:ea typeface="+mn-ea"/>
                <a:cs typeface="+mn-cs"/>
              </a:rPr>
              <a:t>. Die Kollegin bedankt sich auch für Ihre Weiterleitung an passende Ansprechpersonen und einen Hinweis, wo die Clips zum Einsatz gebracht werden.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Die Filme bequem zum Einbetten über YouTube: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Deutsche Version:      </a:t>
            </a:r>
            <a:r>
              <a:rPr lang="de-DE" sz="1200" u="sng" kern="1200" dirty="0" smtClean="0">
                <a:solidFill>
                  <a:schemeClr val="tx1"/>
                </a:solidFill>
                <a:effectLst/>
                <a:latin typeface="+mn-lt"/>
                <a:ea typeface="+mn-ea"/>
                <a:cs typeface="+mn-cs"/>
                <a:hlinkClick r:id="rId3"/>
              </a:rPr>
              <a:t>(45) Wir sind Teil der Metropolregion Nürnberg - Kommen - Staunen - Bleiben! - YouTube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Englische Version:     </a:t>
            </a:r>
            <a:r>
              <a:rPr lang="de-DE" sz="1200" u="sng" kern="1200" dirty="0" smtClean="0">
                <a:solidFill>
                  <a:schemeClr val="tx1"/>
                </a:solidFill>
                <a:effectLst/>
                <a:latin typeface="+mn-lt"/>
                <a:ea typeface="+mn-ea"/>
                <a:cs typeface="+mn-cs"/>
                <a:hlinkClick r:id="rId5"/>
              </a:rPr>
              <a:t>(53) </a:t>
            </a:r>
            <a:r>
              <a:rPr lang="de-DE" sz="1200" u="sng" kern="1200" dirty="0" err="1" smtClean="0">
                <a:solidFill>
                  <a:schemeClr val="tx1"/>
                </a:solidFill>
                <a:effectLst/>
                <a:latin typeface="+mn-lt"/>
                <a:ea typeface="+mn-ea"/>
                <a:cs typeface="+mn-cs"/>
                <a:hlinkClick r:id="rId5"/>
              </a:rPr>
              <a:t>We</a:t>
            </a:r>
            <a:r>
              <a:rPr lang="de-DE" sz="1200" u="sng" kern="1200" dirty="0" smtClean="0">
                <a:solidFill>
                  <a:schemeClr val="tx1"/>
                </a:solidFill>
                <a:effectLst/>
                <a:latin typeface="+mn-lt"/>
                <a:ea typeface="+mn-ea"/>
                <a:cs typeface="+mn-cs"/>
                <a:hlinkClick r:id="rId5"/>
              </a:rPr>
              <a:t> </a:t>
            </a:r>
            <a:r>
              <a:rPr lang="de-DE" sz="1200" u="sng" kern="1200" dirty="0" err="1" smtClean="0">
                <a:solidFill>
                  <a:schemeClr val="tx1"/>
                </a:solidFill>
                <a:effectLst/>
                <a:latin typeface="+mn-lt"/>
                <a:ea typeface="+mn-ea"/>
                <a:cs typeface="+mn-cs"/>
                <a:hlinkClick r:id="rId5"/>
              </a:rPr>
              <a:t>are</a:t>
            </a:r>
            <a:r>
              <a:rPr lang="de-DE" sz="1200" u="sng" kern="1200" dirty="0" smtClean="0">
                <a:solidFill>
                  <a:schemeClr val="tx1"/>
                </a:solidFill>
                <a:effectLst/>
                <a:latin typeface="+mn-lt"/>
                <a:ea typeface="+mn-ea"/>
                <a:cs typeface="+mn-cs"/>
                <a:hlinkClick r:id="rId5"/>
              </a:rPr>
              <a:t> </a:t>
            </a:r>
            <a:r>
              <a:rPr lang="de-DE" sz="1200" u="sng" kern="1200" dirty="0" err="1" smtClean="0">
                <a:solidFill>
                  <a:schemeClr val="tx1"/>
                </a:solidFill>
                <a:effectLst/>
                <a:latin typeface="+mn-lt"/>
                <a:ea typeface="+mn-ea"/>
                <a:cs typeface="+mn-cs"/>
                <a:hlinkClick r:id="rId5"/>
              </a:rPr>
              <a:t>part</a:t>
            </a:r>
            <a:r>
              <a:rPr lang="de-DE" sz="1200" u="sng" kern="1200" dirty="0" smtClean="0">
                <a:solidFill>
                  <a:schemeClr val="tx1"/>
                </a:solidFill>
                <a:effectLst/>
                <a:latin typeface="+mn-lt"/>
                <a:ea typeface="+mn-ea"/>
                <a:cs typeface="+mn-cs"/>
                <a:hlinkClick r:id="rId5"/>
              </a:rPr>
              <a:t> </a:t>
            </a:r>
            <a:r>
              <a:rPr lang="de-DE" sz="1200" u="sng" kern="1200" dirty="0" err="1" smtClean="0">
                <a:solidFill>
                  <a:schemeClr val="tx1"/>
                </a:solidFill>
                <a:effectLst/>
                <a:latin typeface="+mn-lt"/>
                <a:ea typeface="+mn-ea"/>
                <a:cs typeface="+mn-cs"/>
                <a:hlinkClick r:id="rId5"/>
              </a:rPr>
              <a:t>of</a:t>
            </a:r>
            <a:r>
              <a:rPr lang="de-DE" sz="1200" u="sng" kern="1200" dirty="0" smtClean="0">
                <a:solidFill>
                  <a:schemeClr val="tx1"/>
                </a:solidFill>
                <a:effectLst/>
                <a:latin typeface="+mn-lt"/>
                <a:ea typeface="+mn-ea"/>
                <a:cs typeface="+mn-cs"/>
                <a:hlinkClick r:id="rId5"/>
              </a:rPr>
              <a:t> </a:t>
            </a:r>
            <a:r>
              <a:rPr lang="de-DE" sz="1200" u="sng" kern="1200" dirty="0" err="1" smtClean="0">
                <a:solidFill>
                  <a:schemeClr val="tx1"/>
                </a:solidFill>
                <a:effectLst/>
                <a:latin typeface="+mn-lt"/>
                <a:ea typeface="+mn-ea"/>
                <a:cs typeface="+mn-cs"/>
                <a:hlinkClick r:id="rId5"/>
              </a:rPr>
              <a:t>the</a:t>
            </a:r>
            <a:r>
              <a:rPr lang="de-DE" sz="1200" u="sng" kern="1200" dirty="0" smtClean="0">
                <a:solidFill>
                  <a:schemeClr val="tx1"/>
                </a:solidFill>
                <a:effectLst/>
                <a:latin typeface="+mn-lt"/>
                <a:ea typeface="+mn-ea"/>
                <a:cs typeface="+mn-cs"/>
                <a:hlinkClick r:id="rId5"/>
              </a:rPr>
              <a:t> </a:t>
            </a:r>
            <a:r>
              <a:rPr lang="de-DE" sz="1200" u="sng" kern="1200" dirty="0" err="1" smtClean="0">
                <a:solidFill>
                  <a:schemeClr val="tx1"/>
                </a:solidFill>
                <a:effectLst/>
                <a:latin typeface="+mn-lt"/>
                <a:ea typeface="+mn-ea"/>
                <a:cs typeface="+mn-cs"/>
                <a:hlinkClick r:id="rId5"/>
              </a:rPr>
              <a:t>Nuremberg</a:t>
            </a:r>
            <a:r>
              <a:rPr lang="de-DE" sz="1200" u="sng" kern="1200" dirty="0" smtClean="0">
                <a:solidFill>
                  <a:schemeClr val="tx1"/>
                </a:solidFill>
                <a:effectLst/>
                <a:latin typeface="+mn-lt"/>
                <a:ea typeface="+mn-ea"/>
                <a:cs typeface="+mn-cs"/>
                <a:hlinkClick r:id="rId5"/>
              </a:rPr>
              <a:t> Metropolitan Region! See it. </a:t>
            </a:r>
            <a:r>
              <a:rPr lang="de-DE" sz="1200" u="sng" kern="1200" dirty="0" err="1" smtClean="0">
                <a:solidFill>
                  <a:schemeClr val="tx1"/>
                </a:solidFill>
                <a:effectLst/>
                <a:latin typeface="+mn-lt"/>
                <a:ea typeface="+mn-ea"/>
                <a:cs typeface="+mn-cs"/>
                <a:hlinkClick r:id="rId5"/>
              </a:rPr>
              <a:t>Feel</a:t>
            </a:r>
            <a:r>
              <a:rPr lang="de-DE" sz="1200" u="sng" kern="1200" dirty="0" smtClean="0">
                <a:solidFill>
                  <a:schemeClr val="tx1"/>
                </a:solidFill>
                <a:effectLst/>
                <a:latin typeface="+mn-lt"/>
                <a:ea typeface="+mn-ea"/>
                <a:cs typeface="+mn-cs"/>
                <a:hlinkClick r:id="rId5"/>
              </a:rPr>
              <a:t> it. </a:t>
            </a:r>
            <a:r>
              <a:rPr lang="de-DE" sz="1200" u="sng" kern="1200" dirty="0" err="1" smtClean="0">
                <a:solidFill>
                  <a:schemeClr val="tx1"/>
                </a:solidFill>
                <a:effectLst/>
                <a:latin typeface="+mn-lt"/>
                <a:ea typeface="+mn-ea"/>
                <a:cs typeface="+mn-cs"/>
                <a:hlinkClick r:id="rId5"/>
              </a:rPr>
              <a:t>Stay</a:t>
            </a:r>
            <a:r>
              <a:rPr lang="de-DE" sz="1200" u="sng" kern="1200" dirty="0" smtClean="0">
                <a:solidFill>
                  <a:schemeClr val="tx1"/>
                </a:solidFill>
                <a:effectLst/>
                <a:latin typeface="+mn-lt"/>
                <a:ea typeface="+mn-ea"/>
                <a:cs typeface="+mn-cs"/>
                <a:hlinkClick r:id="rId5"/>
              </a:rPr>
              <a:t>. - YouTube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Alternativ auch zum direkten Download von unserer Website: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Deutsche Version:      </a:t>
            </a:r>
            <a:r>
              <a:rPr lang="de-DE" sz="1200" u="sng" kern="1200" dirty="0" smtClean="0">
                <a:solidFill>
                  <a:schemeClr val="tx1"/>
                </a:solidFill>
                <a:effectLst/>
                <a:latin typeface="+mn-lt"/>
                <a:ea typeface="+mn-ea"/>
                <a:cs typeface="+mn-cs"/>
                <a:hlinkClick r:id="rId6"/>
              </a:rPr>
              <a:t>metropolregionnuernberg.de/</a:t>
            </a:r>
            <a:r>
              <a:rPr lang="de-DE" sz="1200" u="sng" kern="1200" dirty="0" err="1" smtClean="0">
                <a:solidFill>
                  <a:schemeClr val="tx1"/>
                </a:solidFill>
                <a:effectLst/>
                <a:latin typeface="+mn-lt"/>
                <a:ea typeface="+mn-ea"/>
                <a:cs typeface="+mn-cs"/>
                <a:hlinkClick r:id="rId6"/>
              </a:rPr>
              <a:t>fileadmin</a:t>
            </a:r>
            <a:r>
              <a:rPr lang="de-DE" sz="1200" u="sng" kern="1200" dirty="0" smtClean="0">
                <a:solidFill>
                  <a:schemeClr val="tx1"/>
                </a:solidFill>
                <a:effectLst/>
                <a:latin typeface="+mn-lt"/>
                <a:ea typeface="+mn-ea"/>
                <a:cs typeface="+mn-cs"/>
                <a:hlinkClick r:id="rId6"/>
              </a:rPr>
              <a:t>/</a:t>
            </a:r>
            <a:r>
              <a:rPr lang="de-DE" sz="1200" u="sng" kern="1200" dirty="0" err="1" smtClean="0">
                <a:solidFill>
                  <a:schemeClr val="tx1"/>
                </a:solidFill>
                <a:effectLst/>
                <a:latin typeface="+mn-lt"/>
                <a:ea typeface="+mn-ea"/>
                <a:cs typeface="+mn-cs"/>
                <a:hlinkClick r:id="rId6"/>
              </a:rPr>
              <a:t>user_upload</a:t>
            </a:r>
            <a:r>
              <a:rPr lang="de-DE" sz="1200" u="sng" kern="1200" dirty="0" smtClean="0">
                <a:solidFill>
                  <a:schemeClr val="tx1"/>
                </a:solidFill>
                <a:effectLst/>
                <a:latin typeface="+mn-lt"/>
                <a:ea typeface="+mn-ea"/>
                <a:cs typeface="+mn-cs"/>
                <a:hlinkClick r:id="rId6"/>
              </a:rPr>
              <a:t>/image-clip_metropolregion_nuernberg_heimat_fuer_de.mp4</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Englische Version:     </a:t>
            </a:r>
            <a:r>
              <a:rPr lang="de-DE" sz="1200" u="sng" kern="1200" dirty="0" smtClean="0">
                <a:solidFill>
                  <a:schemeClr val="tx1"/>
                </a:solidFill>
                <a:effectLst/>
                <a:latin typeface="+mn-lt"/>
                <a:ea typeface="+mn-ea"/>
                <a:cs typeface="+mn-cs"/>
                <a:hlinkClick r:id="rId7"/>
              </a:rPr>
              <a:t>metropolregionnuernberg.de/</a:t>
            </a:r>
            <a:r>
              <a:rPr lang="de-DE" sz="1200" u="sng" kern="1200" dirty="0" err="1" smtClean="0">
                <a:solidFill>
                  <a:schemeClr val="tx1"/>
                </a:solidFill>
                <a:effectLst/>
                <a:latin typeface="+mn-lt"/>
                <a:ea typeface="+mn-ea"/>
                <a:cs typeface="+mn-cs"/>
                <a:hlinkClick r:id="rId7"/>
              </a:rPr>
              <a:t>fileadmin</a:t>
            </a:r>
            <a:r>
              <a:rPr lang="de-DE" sz="1200" u="sng" kern="1200" dirty="0" smtClean="0">
                <a:solidFill>
                  <a:schemeClr val="tx1"/>
                </a:solidFill>
                <a:effectLst/>
                <a:latin typeface="+mn-lt"/>
                <a:ea typeface="+mn-ea"/>
                <a:cs typeface="+mn-cs"/>
                <a:hlinkClick r:id="rId7"/>
              </a:rPr>
              <a:t>/</a:t>
            </a:r>
            <a:r>
              <a:rPr lang="de-DE" sz="1200" u="sng" kern="1200" dirty="0" err="1" smtClean="0">
                <a:solidFill>
                  <a:schemeClr val="tx1"/>
                </a:solidFill>
                <a:effectLst/>
                <a:latin typeface="+mn-lt"/>
                <a:ea typeface="+mn-ea"/>
                <a:cs typeface="+mn-cs"/>
                <a:hlinkClick r:id="rId7"/>
              </a:rPr>
              <a:t>user_upload</a:t>
            </a:r>
            <a:r>
              <a:rPr lang="de-DE" sz="1200" u="sng" kern="1200" dirty="0" smtClean="0">
                <a:solidFill>
                  <a:schemeClr val="tx1"/>
                </a:solidFill>
                <a:effectLst/>
                <a:latin typeface="+mn-lt"/>
                <a:ea typeface="+mn-ea"/>
                <a:cs typeface="+mn-cs"/>
                <a:hlinkClick r:id="rId7"/>
              </a:rPr>
              <a:t>/image-clip_nuremberg_metropolitan_region_home_for.mp4</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Sie wollen ebenfalls die Ergebnisse unserer jüngsten </a:t>
            </a:r>
            <a:r>
              <a:rPr lang="de-DE" sz="1200" u="sng" kern="1200" dirty="0" smtClean="0">
                <a:solidFill>
                  <a:schemeClr val="tx1"/>
                </a:solidFill>
                <a:effectLst/>
                <a:latin typeface="+mn-lt"/>
                <a:ea typeface="+mn-ea"/>
                <a:cs typeface="+mn-cs"/>
                <a:hlinkClick r:id="rId8"/>
              </a:rPr>
              <a:t>Imageanalyse</a:t>
            </a:r>
            <a:r>
              <a:rPr lang="de-DE" sz="1200" kern="1200" dirty="0" smtClean="0">
                <a:solidFill>
                  <a:schemeClr val="tx1"/>
                </a:solidFill>
                <a:effectLst/>
                <a:latin typeface="+mn-lt"/>
                <a:ea typeface="+mn-ea"/>
                <a:cs typeface="+mn-cs"/>
              </a:rPr>
              <a:t> für Ihre Kommunikation nutzen? Auch dafür haben wir die passenden </a:t>
            </a:r>
            <a:r>
              <a:rPr lang="de-DE" sz="1200" kern="1200" dirty="0" err="1" smtClean="0">
                <a:solidFill>
                  <a:schemeClr val="tx1"/>
                </a:solidFill>
                <a:effectLst/>
                <a:latin typeface="+mn-lt"/>
                <a:ea typeface="+mn-ea"/>
                <a:cs typeface="+mn-cs"/>
              </a:rPr>
              <a:t>Bewegtbilder</a:t>
            </a:r>
            <a:r>
              <a:rPr lang="de-DE" sz="1200" kern="1200" dirty="0" smtClean="0">
                <a:solidFill>
                  <a:schemeClr val="tx1"/>
                </a:solidFill>
                <a:effectLst/>
                <a:latin typeface="+mn-lt"/>
                <a:ea typeface="+mn-ea"/>
                <a:cs typeface="+mn-cs"/>
              </a:rPr>
              <a:t> für Sie in </a:t>
            </a:r>
            <a:r>
              <a:rPr lang="de-DE" sz="1200" u="sng" kern="1200" dirty="0" smtClean="0">
                <a:solidFill>
                  <a:schemeClr val="tx1"/>
                </a:solidFill>
                <a:effectLst/>
                <a:latin typeface="+mn-lt"/>
                <a:ea typeface="+mn-ea"/>
                <a:cs typeface="+mn-cs"/>
                <a:hlinkClick r:id="rId9"/>
              </a:rPr>
              <a:t>deutscher</a:t>
            </a:r>
            <a:r>
              <a:rPr lang="de-DE" sz="1200" kern="1200" dirty="0" smtClean="0">
                <a:solidFill>
                  <a:schemeClr val="tx1"/>
                </a:solidFill>
                <a:effectLst/>
                <a:latin typeface="+mn-lt"/>
                <a:ea typeface="+mn-ea"/>
                <a:cs typeface="+mn-cs"/>
              </a:rPr>
              <a:t> und </a:t>
            </a:r>
            <a:r>
              <a:rPr lang="de-DE" sz="1200" u="sng" kern="1200" dirty="0" smtClean="0">
                <a:solidFill>
                  <a:schemeClr val="tx1"/>
                </a:solidFill>
                <a:effectLst/>
                <a:latin typeface="+mn-lt"/>
                <a:ea typeface="+mn-ea"/>
                <a:cs typeface="+mn-cs"/>
                <a:hlinkClick r:id="rId10"/>
              </a:rPr>
              <a:t>englischer</a:t>
            </a:r>
            <a:r>
              <a:rPr lang="de-DE" sz="1200" kern="1200" dirty="0" smtClean="0">
                <a:solidFill>
                  <a:schemeClr val="tx1"/>
                </a:solidFill>
                <a:effectLst/>
                <a:latin typeface="+mn-lt"/>
                <a:ea typeface="+mn-ea"/>
                <a:cs typeface="+mn-cs"/>
              </a:rPr>
              <a:t> Fassung.</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3B0AFC87-19AC-4D7D-AFFE-F7609BDFA0D2}" type="slidenum">
              <a:rPr lang="de-DE" smtClean="0"/>
              <a:pPr>
                <a:defRPr/>
              </a:pPr>
              <a:t>6</a:t>
            </a:fld>
            <a:endParaRPr lang="de-DE"/>
          </a:p>
        </p:txBody>
      </p:sp>
    </p:spTree>
    <p:extLst>
      <p:ext uri="{BB962C8B-B14F-4D97-AF65-F5344CB8AC3E}">
        <p14:creationId xmlns:p14="http://schemas.microsoft.com/office/powerpoint/2010/main" val="134186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270125" y="341313"/>
            <a:ext cx="5391150" cy="3033712"/>
          </a:xfrm>
          <a:noFill/>
          <a:ln>
            <a:solidFill>
              <a:srgbClr val="000000"/>
            </a:solidFill>
            <a:miter lim="800000"/>
            <a:headEnd/>
            <a:tailEnd/>
          </a:ln>
        </p:spPr>
      </p:sp>
      <p:sp>
        <p:nvSpPr>
          <p:cNvPr id="26627" name="Notizenplatzhalter 2"/>
          <p:cNvSpPr>
            <a:spLocks noGrp="1"/>
          </p:cNvSpPr>
          <p:nvPr>
            <p:ph type="body" idx="1"/>
          </p:nvPr>
        </p:nvSpPr>
        <p:spPr bwMode="auto">
          <a:xfrm>
            <a:off x="758060" y="3398294"/>
            <a:ext cx="8621477" cy="3008023"/>
          </a:xfrm>
        </p:spPr>
        <p:txBody>
          <a:bodyPr wrap="square" numCol="1" anchor="t" anchorCtr="0" compatLnSpc="1">
            <a:prstTxWarp prst="textNoShape">
              <a:avLst/>
            </a:prstTxWarp>
            <a:normAutofit fontScale="85000" lnSpcReduction="20000"/>
          </a:bodyPr>
          <a:lstStyle/>
          <a:p>
            <a:pPr defTabSz="909638">
              <a:spcBef>
                <a:spcPct val="0"/>
              </a:spcBef>
              <a:defRPr/>
            </a:pPr>
            <a:endParaRPr lang="de-DE" b="1" dirty="0" smtClean="0">
              <a:latin typeface="Arial" charset="0"/>
              <a:ea typeface="ＭＳ Ｐゴシック" pitchFamily="34" charset="-128"/>
            </a:endParaRPr>
          </a:p>
          <a:p>
            <a:pPr defTabSz="909638">
              <a:spcBef>
                <a:spcPct val="0"/>
              </a:spcBef>
              <a:defRPr/>
            </a:pPr>
            <a:r>
              <a:rPr lang="de-DE" dirty="0" smtClean="0">
                <a:latin typeface="Arial" charset="0"/>
                <a:ea typeface="ＭＳ Ｐゴシック" pitchFamily="34" charset="-128"/>
                <a:cs typeface="Arial" charset="0"/>
              </a:rPr>
              <a:t>Um unsere Strahl- und Anziehungskraft weltweit zu erhöhen richten wir unsere Arbeit an </a:t>
            </a:r>
            <a:br>
              <a:rPr lang="de-DE" dirty="0" smtClean="0">
                <a:latin typeface="Arial" charset="0"/>
                <a:ea typeface="ＭＳ Ｐゴシック" pitchFamily="34" charset="-128"/>
                <a:cs typeface="Arial" charset="0"/>
              </a:rPr>
            </a:br>
            <a:r>
              <a:rPr lang="de-DE" b="1" dirty="0" smtClean="0">
                <a:latin typeface="Arial" charset="0"/>
                <a:ea typeface="ＭＳ Ｐゴシック" pitchFamily="34" charset="-128"/>
                <a:cs typeface="Arial" charset="0"/>
              </a:rPr>
              <a:t>5 strategischen Zielen </a:t>
            </a:r>
            <a:r>
              <a:rPr lang="de-DE" dirty="0" smtClean="0">
                <a:latin typeface="Arial" charset="0"/>
                <a:ea typeface="ＭＳ Ｐゴシック" pitchFamily="34" charset="-128"/>
                <a:cs typeface="Arial" charset="0"/>
              </a:rPr>
              <a:t>aus:</a:t>
            </a:r>
          </a:p>
          <a:p>
            <a:pPr defTabSz="909638">
              <a:spcBef>
                <a:spcPct val="0"/>
              </a:spcBef>
              <a:defRPr/>
            </a:pPr>
            <a:endParaRPr lang="de-DE" dirty="0" smtClean="0">
              <a:latin typeface="Arial" charset="0"/>
              <a:ea typeface="ＭＳ Ｐゴシック" pitchFamily="34" charset="-128"/>
              <a:cs typeface="Arial" charset="0"/>
            </a:endParaRPr>
          </a:p>
          <a:p>
            <a:pPr marL="355600" indent="-177800" defTabSz="909638">
              <a:spcBef>
                <a:spcPct val="0"/>
              </a:spcBef>
              <a:spcAft>
                <a:spcPts val="600"/>
              </a:spcAft>
              <a:buFont typeface="Wingdings" pitchFamily="2" charset="2"/>
              <a:buChar char="§"/>
              <a:defRPr/>
            </a:pPr>
            <a:r>
              <a:rPr lang="de-DE" b="1" dirty="0" smtClean="0">
                <a:latin typeface="Arial" charset="0"/>
                <a:ea typeface="ＭＳ Ｐゴシック" pitchFamily="34" charset="-128"/>
              </a:rPr>
              <a:t>Polyzentralität</a:t>
            </a:r>
            <a:r>
              <a:rPr lang="de-DE" sz="1000" dirty="0" smtClean="0">
                <a:latin typeface="Arial" charset="0"/>
                <a:ea typeface="ＭＳ Ｐゴシック" pitchFamily="34" charset="-128"/>
              </a:rPr>
              <a:t/>
            </a:r>
            <a:br>
              <a:rPr lang="de-DE" sz="1000" dirty="0" smtClean="0">
                <a:latin typeface="Arial" charset="0"/>
                <a:ea typeface="ＭＳ Ｐゴシック" pitchFamily="34" charset="-128"/>
              </a:rPr>
            </a:br>
            <a:r>
              <a:rPr lang="de-DE" sz="1000" dirty="0" smtClean="0">
                <a:latin typeface="Arial" charset="0"/>
                <a:ea typeface="ＭＳ Ｐゴシック" pitchFamily="34" charset="-128"/>
              </a:rPr>
              <a:t>Nur jeder siebte Bewohner der Metropolregion wohnt im Stadtgebiet von Nürnberg. Rund um das dicht besiedelte Städtedreieck Nürnberg-Fürth-Erlangen spannt sich ein enges Netz kleinerer Zentren und Achsen. Auch in Amberg, Kronach und Feuchtwangen lebt man gut. Jeder Ort hat sein eigenes Flair, viele ländlichen Gegenden sind zugleich starke Wirtschaftsräume.</a:t>
            </a:r>
          </a:p>
          <a:p>
            <a:pPr marL="355600" indent="-177800" defTabSz="909638">
              <a:spcBef>
                <a:spcPct val="0"/>
              </a:spcBef>
              <a:spcAft>
                <a:spcPts val="600"/>
              </a:spcAft>
              <a:buFont typeface="Wingdings" pitchFamily="2" charset="2"/>
              <a:buChar char="§"/>
              <a:defRPr/>
            </a:pPr>
            <a:r>
              <a:rPr lang="de-DE" b="1" dirty="0" smtClean="0">
                <a:latin typeface="Arial" charset="0"/>
                <a:ea typeface="ＭＳ Ｐゴシック" pitchFamily="34" charset="-128"/>
              </a:rPr>
              <a:t>Aufbau einer beispielhaften Willkommenskultur</a:t>
            </a:r>
            <a:r>
              <a:rPr lang="de-DE" sz="1000" b="1" dirty="0" smtClean="0">
                <a:latin typeface="Arial" charset="0"/>
                <a:ea typeface="ＭＳ Ｐゴシック" pitchFamily="34" charset="-128"/>
              </a:rPr>
              <a:t/>
            </a:r>
            <a:br>
              <a:rPr lang="de-DE" sz="1000" b="1" dirty="0" smtClean="0">
                <a:latin typeface="Arial" charset="0"/>
                <a:ea typeface="ＭＳ Ｐゴシック" pitchFamily="34" charset="-128"/>
              </a:rPr>
            </a:br>
            <a:r>
              <a:rPr lang="de-DE" sz="1000" dirty="0" smtClean="0">
                <a:latin typeface="Arial" charset="0"/>
                <a:cs typeface="Arial" charset="0"/>
              </a:rPr>
              <a:t>Die wirtschaftliche Zukunftsfähigkeit unserer Region hängt davon ab, dass wir attraktiv für Fachkräfte bleiben. In der Allianz pro Fachkräfte beispielsweise stimmen dazu etwa 20 Partner aus der Region und Deutschland ihre Aktivitäten zur Fachkräftesicherung aufeinander ab. </a:t>
            </a:r>
          </a:p>
          <a:p>
            <a:pPr marL="355600" indent="-177800" defTabSz="909638">
              <a:spcBef>
                <a:spcPct val="0"/>
              </a:spcBef>
              <a:spcAft>
                <a:spcPts val="600"/>
              </a:spcAft>
              <a:buFont typeface="Wingdings" pitchFamily="2" charset="2"/>
              <a:buChar char="§"/>
              <a:defRPr/>
            </a:pPr>
            <a:r>
              <a:rPr lang="de-DE" b="1" dirty="0" smtClean="0">
                <a:latin typeface="Arial" charset="0"/>
                <a:ea typeface="ＭＳ Ｐゴシック" pitchFamily="34" charset="-128"/>
              </a:rPr>
              <a:t>Familienfreundlichkeit</a:t>
            </a:r>
            <a:r>
              <a:rPr lang="de-DE" sz="1000" b="1" dirty="0" smtClean="0">
                <a:latin typeface="Arial" charset="0"/>
                <a:ea typeface="ＭＳ Ｐゴシック" pitchFamily="34" charset="-128"/>
              </a:rPr>
              <a:t/>
            </a:r>
            <a:br>
              <a:rPr lang="de-DE" sz="1000" b="1" dirty="0" smtClean="0">
                <a:latin typeface="Arial" charset="0"/>
                <a:ea typeface="ＭＳ Ｐゴシック" pitchFamily="34" charset="-128"/>
              </a:rPr>
            </a:br>
            <a:r>
              <a:rPr lang="de-DE" sz="1000" dirty="0" smtClean="0">
                <a:latin typeface="Arial" charset="0"/>
                <a:ea typeface="ＭＳ Ｐゴシック" pitchFamily="34" charset="-128"/>
              </a:rPr>
              <a:t>Vielfalt und Lebensqualität machen die Metropolregion äußerst attraktiv für Familien. Zudem engagieren sich zahlreiche Unternehmen für eine gesunde Balance von Privat- und Berufsleben. In einem Wettbewerb wurden gute Beispiele ausgezeichnet (Charta für Familienfreundlichkeit).</a:t>
            </a:r>
          </a:p>
          <a:p>
            <a:pPr marL="355600" indent="-177800" defTabSz="909638">
              <a:spcBef>
                <a:spcPct val="0"/>
              </a:spcBef>
              <a:spcAft>
                <a:spcPts val="600"/>
              </a:spcAft>
              <a:buFont typeface="Wingdings" pitchFamily="2" charset="2"/>
              <a:buChar char="§"/>
              <a:defRPr/>
            </a:pPr>
            <a:r>
              <a:rPr lang="de-DE" b="1" dirty="0" smtClean="0">
                <a:latin typeface="Arial" charset="0"/>
                <a:ea typeface="ＭＳ Ｐゴシック" pitchFamily="34" charset="-128"/>
              </a:rPr>
              <a:t>Top in</a:t>
            </a:r>
            <a:r>
              <a:rPr lang="de-DE" b="1" baseline="0" dirty="0" smtClean="0">
                <a:latin typeface="Arial" charset="0"/>
                <a:ea typeface="ＭＳ Ｐゴシック" pitchFamily="34" charset="-128"/>
              </a:rPr>
              <a:t> Innovationskraft</a:t>
            </a:r>
            <a:r>
              <a:rPr lang="de-DE" sz="1000" b="1" dirty="0" smtClean="0">
                <a:latin typeface="Arial" charset="0"/>
                <a:ea typeface="ＭＳ Ｐゴシック" pitchFamily="34" charset="-128"/>
              </a:rPr>
              <a:t/>
            </a:r>
            <a:br>
              <a:rPr lang="de-DE" sz="1000" b="1" dirty="0" smtClean="0">
                <a:latin typeface="Arial" charset="0"/>
                <a:ea typeface="ＭＳ Ｐゴシック" pitchFamily="34" charset="-128"/>
              </a:rPr>
            </a:br>
            <a:r>
              <a:rPr lang="de-DE" sz="1000" dirty="0" smtClean="0">
                <a:latin typeface="Arial" charset="0"/>
                <a:ea typeface="ＭＳ Ｐゴシック" pitchFamily="34" charset="-128"/>
              </a:rPr>
              <a:t>In 7 Kompetenzfeldern weist die Metropolregion besonders gute Chancen für Wachstum und Beschäftigung auf, z.B. im Bereich „Medizin und Gesundheit“. Durch die Ansiedlung von Unternehmen und durch den Ausbau der Hochschul-/Forschungsinfrastruktur können wir die Kompetenzfelder weiter stärken.</a:t>
            </a:r>
          </a:p>
          <a:p>
            <a:pPr marL="355600" indent="-177800" defTabSz="909638">
              <a:spcBef>
                <a:spcPct val="0"/>
              </a:spcBef>
              <a:spcAft>
                <a:spcPts val="600"/>
              </a:spcAft>
              <a:buFont typeface="Wingdings" pitchFamily="2" charset="2"/>
              <a:buChar char="§"/>
              <a:defRPr/>
            </a:pPr>
            <a:r>
              <a:rPr lang="de-DE" b="1" dirty="0" smtClean="0">
                <a:latin typeface="Arial" charset="0"/>
                <a:ea typeface="ＭＳ Ｐゴシック" pitchFamily="34" charset="-128"/>
              </a:rPr>
              <a:t>Intelligente Infrastruktur</a:t>
            </a:r>
            <a:r>
              <a:rPr lang="de-DE" sz="1000" b="1" dirty="0" smtClean="0">
                <a:latin typeface="Arial" charset="0"/>
                <a:ea typeface="ＭＳ Ｐゴシック" pitchFamily="34" charset="-128"/>
              </a:rPr>
              <a:t/>
            </a:r>
            <a:br>
              <a:rPr lang="de-DE" sz="1000" b="1" dirty="0" smtClean="0">
                <a:latin typeface="Arial" charset="0"/>
                <a:ea typeface="ＭＳ Ｐゴシック" pitchFamily="34" charset="-128"/>
              </a:rPr>
            </a:br>
            <a:r>
              <a:rPr lang="de-DE" sz="1000" dirty="0" smtClean="0">
                <a:latin typeface="Arial" charset="0"/>
                <a:ea typeface="ＭＳ Ｐゴシック" pitchFamily="34" charset="-128"/>
              </a:rPr>
              <a:t>Eine leistungsfähige Infrastruktur ist Grundvoraussetzung für einen Wirtschaftsstandort. Dies gilt besonders für eine </a:t>
            </a:r>
            <a:r>
              <a:rPr lang="de-DE" sz="1000" dirty="0" err="1" smtClean="0">
                <a:latin typeface="Arial" charset="0"/>
                <a:ea typeface="ＭＳ Ｐゴシック" pitchFamily="34" charset="-128"/>
              </a:rPr>
              <a:t>polyzentrale</a:t>
            </a:r>
            <a:r>
              <a:rPr lang="de-DE" sz="1000" dirty="0" smtClean="0">
                <a:latin typeface="Arial" charset="0"/>
                <a:ea typeface="ＭＳ Ｐゴシック" pitchFamily="34" charset="-128"/>
              </a:rPr>
              <a:t> Region. Die Stärken kommen erst dann zum Tragen, wenn die Mobilität sichergestellt ist (ÖPNV, Einbindung in transeuropäische Verkehrsachsen, Breitband).</a:t>
            </a:r>
            <a:r>
              <a:rPr lang="de-DE" sz="1200" kern="1200" dirty="0" smtClean="0">
                <a:solidFill>
                  <a:schemeClr val="tx1"/>
                </a:solidFill>
                <a:effectLst/>
                <a:latin typeface="+mn-lt"/>
                <a:ea typeface="+mn-ea"/>
                <a:cs typeface="+mn-cs"/>
              </a:rPr>
              <a:t> Das Ziel</a:t>
            </a:r>
            <a:r>
              <a:rPr lang="de-DE" sz="1200" kern="1200" baseline="0" dirty="0" smtClean="0">
                <a:solidFill>
                  <a:schemeClr val="tx1"/>
                </a:solidFill>
                <a:effectLst/>
                <a:latin typeface="+mn-lt"/>
                <a:ea typeface="+mn-ea"/>
                <a:cs typeface="+mn-cs"/>
              </a:rPr>
              <a:t> greift aber auch eines der </a:t>
            </a:r>
            <a:r>
              <a:rPr lang="de-DE" sz="1200" kern="1200" dirty="0" smtClean="0">
                <a:solidFill>
                  <a:schemeClr val="tx1"/>
                </a:solidFill>
                <a:effectLst/>
                <a:latin typeface="+mn-lt"/>
                <a:ea typeface="+mn-ea"/>
                <a:cs typeface="+mn-cs"/>
              </a:rPr>
              <a:t>größten wirtschaftlichen und gesellschaftlichen Herausforderung auf – die Energie- und Mobilitätswende -  und formuliert dessen Gestaltung als Aufgabe der großregionalen Kooperation. Grundlagen sind der Klimapakt und die Wasserstoffinitiative der Metropolregion. </a:t>
            </a:r>
            <a:endParaRPr lang="de-DE" sz="1000" dirty="0" smtClean="0">
              <a:latin typeface="Arial" charset="0"/>
              <a:ea typeface="ＭＳ Ｐゴシック" pitchFamily="34" charset="-128"/>
            </a:endParaRPr>
          </a:p>
        </p:txBody>
      </p:sp>
      <p:sp>
        <p:nvSpPr>
          <p:cNvPr id="2662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6101ABF-0465-4411-8190-82112D88416D}" type="slidenum">
              <a:rPr kumimoji="0" lang="de-DE"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de-DE"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01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defTabSz="947356">
              <a:defRPr/>
            </a:pPr>
            <a:r>
              <a:rPr lang="de-DE" b="0" dirty="0" smtClean="0">
                <a:solidFill>
                  <a:schemeClr val="tx1"/>
                </a:solidFill>
                <a:latin typeface="Arial" panose="020B0604020202020204" pitchFamily="34" charset="0"/>
                <a:cs typeface="Arial" panose="020B0604020202020204" pitchFamily="34" charset="0"/>
              </a:rPr>
              <a:t>Handlungsfelder </a:t>
            </a:r>
            <a:r>
              <a:rPr lang="de-DE" b="0" baseline="0" dirty="0" smtClean="0">
                <a:solidFill>
                  <a:schemeClr val="tx1"/>
                </a:solidFill>
                <a:latin typeface="Arial" panose="020B0604020202020204" pitchFamily="34" charset="0"/>
                <a:cs typeface="Arial" panose="020B0604020202020204" pitchFamily="34" charset="0"/>
              </a:rPr>
              <a:t>greifen Zukunftsthemen auf</a:t>
            </a:r>
            <a:r>
              <a:rPr lang="de-DE" dirty="0" smtClean="0">
                <a:solidFill>
                  <a:schemeClr val="tx1"/>
                </a:solidFill>
                <a:latin typeface="Arial" panose="020B0604020202020204" pitchFamily="34" charset="0"/>
                <a:cs typeface="Arial" panose="020B0604020202020204" pitchFamily="34" charset="0"/>
              </a:rPr>
              <a:t>, die in der kommenden Dekade besonders drängend sind</a:t>
            </a:r>
            <a:r>
              <a:rPr lang="de-DE" baseline="0" dirty="0" smtClean="0">
                <a:solidFill>
                  <a:schemeClr val="tx1"/>
                </a:solidFill>
                <a:latin typeface="Arial" panose="020B0604020202020204" pitchFamily="34" charset="0"/>
                <a:cs typeface="Arial" panose="020B0604020202020204" pitchFamily="34" charset="0"/>
              </a:rPr>
              <a:t> und </a:t>
            </a:r>
            <a:r>
              <a:rPr lang="de-DE" dirty="0" smtClean="0">
                <a:solidFill>
                  <a:schemeClr val="tx1"/>
                </a:solidFill>
                <a:latin typeface="Arial" panose="020B0604020202020204" pitchFamily="34" charset="0"/>
                <a:cs typeface="Arial" panose="020B0604020202020204" pitchFamily="34" charset="0"/>
              </a:rPr>
              <a:t>durch die großräumige Kooperation in der Metropolregion</a:t>
            </a:r>
            <a:r>
              <a:rPr lang="de-DE" baseline="0" dirty="0" smtClean="0">
                <a:solidFill>
                  <a:schemeClr val="tx1"/>
                </a:solidFill>
                <a:latin typeface="Arial" panose="020B0604020202020204" pitchFamily="34" charset="0"/>
                <a:cs typeface="Arial" panose="020B0604020202020204" pitchFamily="34" charset="0"/>
              </a:rPr>
              <a:t> sachgerechter und wirkungsvoller </a:t>
            </a:r>
            <a:r>
              <a:rPr lang="de-DE" dirty="0" smtClean="0">
                <a:solidFill>
                  <a:schemeClr val="tx1"/>
                </a:solidFill>
                <a:latin typeface="Arial" panose="020B0604020202020204" pitchFamily="34" charset="0"/>
                <a:cs typeface="Arial" panose="020B0604020202020204" pitchFamily="34" charset="0"/>
              </a:rPr>
              <a:t>bearbeitet werden können. </a:t>
            </a:r>
          </a:p>
          <a:p>
            <a:pPr defTabSz="947356">
              <a:defRPr/>
            </a:pPr>
            <a:endParaRPr lang="de-DE" sz="100" dirty="0" smtClean="0">
              <a:latin typeface="Arial" panose="020B0604020202020204" pitchFamily="34" charset="0"/>
              <a:cs typeface="Arial" panose="020B0604020202020204" pitchFamily="34" charset="0"/>
            </a:endParaRPr>
          </a:p>
          <a:p>
            <a:pPr defTabSz="947356">
              <a:defRPr/>
            </a:pPr>
            <a:r>
              <a:rPr lang="de-DE" b="1" dirty="0" smtClean="0">
                <a:solidFill>
                  <a:schemeClr val="tx1"/>
                </a:solidFill>
                <a:latin typeface="Arial" panose="020B0604020202020204" pitchFamily="34" charset="0"/>
                <a:cs typeface="Arial" panose="020B0604020202020204" pitchFamily="34" charset="0"/>
              </a:rPr>
              <a:t>Mobilitätswandel und Klimaschutz:</a:t>
            </a:r>
            <a:r>
              <a:rPr lang="de-DE" dirty="0" smtClean="0">
                <a:solidFill>
                  <a:schemeClr val="tx1"/>
                </a:solidFill>
                <a:latin typeface="Arial" panose="020B0604020202020204" pitchFamily="34" charset="0"/>
                <a:cs typeface="Arial" panose="020B0604020202020204" pitchFamily="34" charset="0"/>
              </a:rPr>
              <a:t> Im Bereich Mobilität schreitet</a:t>
            </a:r>
            <a:r>
              <a:rPr lang="de-DE" baseline="0" dirty="0" smtClean="0">
                <a:solidFill>
                  <a:schemeClr val="tx1"/>
                </a:solidFill>
                <a:latin typeface="Arial" panose="020B0604020202020204" pitchFamily="34" charset="0"/>
                <a:cs typeface="Arial" panose="020B0604020202020204" pitchFamily="34" charset="0"/>
              </a:rPr>
              <a:t> d</a:t>
            </a:r>
            <a:r>
              <a:rPr lang="de-DE" dirty="0" smtClean="0">
                <a:solidFill>
                  <a:schemeClr val="tx1"/>
                </a:solidFill>
                <a:latin typeface="Arial" panose="020B0604020202020204" pitchFamily="34" charset="0"/>
                <a:cs typeface="Arial" panose="020B0604020202020204" pitchFamily="34" charset="0"/>
              </a:rPr>
              <a:t>ie Erweiterung des Verkehrsverbundes Großraum Nürnberg auf das Gebiet der Metropolregion</a:t>
            </a:r>
            <a:r>
              <a:rPr lang="de-DE" baseline="0" dirty="0" smtClean="0">
                <a:solidFill>
                  <a:schemeClr val="tx1"/>
                </a:solidFill>
                <a:latin typeface="Arial" panose="020B0604020202020204" pitchFamily="34" charset="0"/>
                <a:cs typeface="Arial" panose="020B0604020202020204" pitchFamily="34" charset="0"/>
              </a:rPr>
              <a:t> </a:t>
            </a:r>
            <a:r>
              <a:rPr lang="de-DE" dirty="0" smtClean="0">
                <a:solidFill>
                  <a:schemeClr val="tx1"/>
                </a:solidFill>
                <a:latin typeface="Arial" panose="020B0604020202020204" pitchFamily="34" charset="0"/>
                <a:cs typeface="Arial" panose="020B0604020202020204" pitchFamily="34" charset="0"/>
              </a:rPr>
              <a:t>voran. Autonomes</a:t>
            </a:r>
            <a:r>
              <a:rPr lang="de-DE" baseline="0" dirty="0" smtClean="0">
                <a:solidFill>
                  <a:schemeClr val="tx1"/>
                </a:solidFill>
                <a:latin typeface="Arial" panose="020B0604020202020204" pitchFamily="34" charset="0"/>
                <a:cs typeface="Arial" panose="020B0604020202020204" pitchFamily="34" charset="0"/>
              </a:rPr>
              <a:t> Fahren, Wasserstoff-Modellregion und der  Ladeverbund Franken sind nur einige Stichworte. Eine weitgehend d</a:t>
            </a:r>
            <a:r>
              <a:rPr lang="de-DE" dirty="0" smtClean="0">
                <a:solidFill>
                  <a:schemeClr val="tx1"/>
                </a:solidFill>
                <a:latin typeface="Arial" panose="020B0604020202020204" pitchFamily="34" charset="0"/>
                <a:cs typeface="Arial" panose="020B0604020202020204" pitchFamily="34" charset="0"/>
              </a:rPr>
              <a:t>ezentrale klimafreundliche Energieversorgung lässt sich gemeinsam im Stadt-Land-Klimapakt realisieren.  </a:t>
            </a:r>
          </a:p>
          <a:p>
            <a:pPr defTabSz="947356">
              <a:defRPr/>
            </a:pPr>
            <a:endParaRPr lang="de-DE" sz="100" dirty="0" smtClean="0">
              <a:latin typeface="Arial" panose="020B0604020202020204" pitchFamily="34" charset="0"/>
              <a:cs typeface="Arial" panose="020B0604020202020204" pitchFamily="34" charset="0"/>
            </a:endParaRPr>
          </a:p>
          <a:p>
            <a:pPr defTabSz="947356">
              <a:defRPr/>
            </a:pPr>
            <a:r>
              <a:rPr lang="de-DE" b="1" dirty="0" smtClean="0">
                <a:solidFill>
                  <a:schemeClr val="tx1"/>
                </a:solidFill>
                <a:latin typeface="Arial" panose="020B0604020202020204" pitchFamily="34" charset="0"/>
                <a:cs typeface="Arial" panose="020B0604020202020204" pitchFamily="34" charset="0"/>
              </a:rPr>
              <a:t>Nachhaltige Lebensqualität</a:t>
            </a:r>
            <a:r>
              <a:rPr lang="de-DE" b="1" baseline="0" dirty="0" smtClean="0">
                <a:solidFill>
                  <a:schemeClr val="tx1"/>
                </a:solidFill>
                <a:latin typeface="Arial" panose="020B0604020202020204" pitchFamily="34" charset="0"/>
                <a:cs typeface="Arial" panose="020B0604020202020204" pitchFamily="34" charset="0"/>
              </a:rPr>
              <a:t>: </a:t>
            </a:r>
            <a:r>
              <a:rPr lang="de-DE" b="0" baseline="0" dirty="0" smtClean="0">
                <a:solidFill>
                  <a:schemeClr val="tx1"/>
                </a:solidFill>
                <a:latin typeface="Arial" panose="020B0604020202020204" pitchFamily="34" charset="0"/>
                <a:cs typeface="Arial" panose="020B0604020202020204" pitchFamily="34" charset="0"/>
              </a:rPr>
              <a:t>Durch ein ausgewogenes Stadt-Land-Mix hat die Metropolregion eine hohe Lebensqualität. Dazu gehört eine Vielfalt an Kulturlandschaften, an Regionalprodukten sowie Freizeit- und Kulturangeboten. Mit Projekten wie Original Regional und dem </a:t>
            </a:r>
            <a:r>
              <a:rPr lang="de-DE" baseline="0" dirty="0" err="1" smtClean="0">
                <a:latin typeface="Arial" panose="020B0604020202020204" pitchFamily="34" charset="0"/>
                <a:cs typeface="Arial" panose="020B0604020202020204" pitchFamily="34" charset="0"/>
              </a:rPr>
              <a:t>EntdeckerPass</a:t>
            </a:r>
            <a:r>
              <a:rPr lang="de-DE" baseline="0" dirty="0" smtClean="0">
                <a:latin typeface="Arial" panose="020B0604020202020204" pitchFamily="34" charset="0"/>
                <a:cs typeface="Arial" panose="020B0604020202020204" pitchFamily="34" charset="0"/>
              </a:rPr>
              <a:t> setzen wir diese regionalen Schätze in Wert. Dieses Vielfalt gilt es zu stärken und weiterzuentwickeln. </a:t>
            </a:r>
            <a:endParaRPr lang="de-DE" dirty="0" smtClean="0">
              <a:latin typeface="Arial" panose="020B0604020202020204" pitchFamily="34" charset="0"/>
              <a:cs typeface="Arial" panose="020B0604020202020204" pitchFamily="34" charset="0"/>
            </a:endParaRPr>
          </a:p>
          <a:p>
            <a:pPr defTabSz="947356">
              <a:defRPr/>
            </a:pPr>
            <a:endParaRPr lang="de-DE" sz="200"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Kulturentwicklung</a:t>
            </a:r>
            <a:r>
              <a:rPr lang="de-DE" b="0" dirty="0" smtClean="0">
                <a:latin typeface="Arial" panose="020B0604020202020204" pitchFamily="34" charset="0"/>
                <a:cs typeface="Arial" panose="020B0604020202020204" pitchFamily="34" charset="0"/>
              </a:rPr>
              <a:t>:</a:t>
            </a:r>
            <a:r>
              <a:rPr lang="de-DE" dirty="0" smtClean="0">
                <a:latin typeface="Arial" panose="020B0604020202020204" pitchFamily="34" charset="0"/>
                <a:cs typeface="Arial" panose="020B0604020202020204" pitchFamily="34" charset="0"/>
              </a:rPr>
              <a:t> </a:t>
            </a:r>
            <a:r>
              <a:rPr lang="de-DE" baseline="0" dirty="0" smtClean="0">
                <a:latin typeface="Arial" panose="020B0604020202020204" pitchFamily="34" charset="0"/>
                <a:cs typeface="Arial" panose="020B0604020202020204" pitchFamily="34" charset="0"/>
              </a:rPr>
              <a:t>Regionale Klammerthemen der Kulturregion sind Spielen, Erinnerungskultur und Industriekultur.</a:t>
            </a:r>
            <a:r>
              <a:rPr lang="de-DE" dirty="0" smtClean="0">
                <a:latin typeface="Arial" panose="020B0604020202020204" pitchFamily="34" charset="0"/>
                <a:cs typeface="Arial" panose="020B0604020202020204" pitchFamily="34" charset="0"/>
              </a:rPr>
              <a:t> Die</a:t>
            </a:r>
            <a:r>
              <a:rPr lang="de-DE" baseline="0" dirty="0" smtClean="0">
                <a:latin typeface="Arial" panose="020B0604020202020204" pitchFamily="34" charset="0"/>
                <a:cs typeface="Arial" panose="020B0604020202020204" pitchFamily="34" charset="0"/>
              </a:rPr>
              <a:t> erfolgreichen Symposien der Kultur- und Kreativwirtschaft zeigen das gute Zusammenspiel von Kultur und Wirtschaft. Das Themenfeld „Kulturelle Bildung“ gewinnt an Bedeutung. </a:t>
            </a:r>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 </a:t>
            </a:r>
            <a:endParaRPr lang="de-DE" sz="200" dirty="0" smtClean="0">
              <a:latin typeface="Arial" panose="020B0604020202020204" pitchFamily="34" charset="0"/>
              <a:cs typeface="Arial" panose="020B0604020202020204" pitchFamily="34" charset="0"/>
            </a:endParaRPr>
          </a:p>
          <a:p>
            <a:r>
              <a:rPr lang="de-DE" b="1" baseline="0" dirty="0" smtClean="0">
                <a:latin typeface="Arial" panose="020B0604020202020204" pitchFamily="34" charset="0"/>
                <a:cs typeface="Arial" panose="020B0604020202020204" pitchFamily="34" charset="0"/>
              </a:rPr>
              <a:t>Innovationskraft</a:t>
            </a:r>
            <a:r>
              <a:rPr lang="de-DE" b="0" baseline="0" dirty="0" smtClean="0">
                <a:latin typeface="Arial" panose="020B0604020202020204" pitchFamily="34" charset="0"/>
                <a:cs typeface="Arial" panose="020B0604020202020204" pitchFamily="34" charset="0"/>
              </a:rPr>
              <a:t>: </a:t>
            </a:r>
            <a:r>
              <a:rPr lang="de-DE" b="0" dirty="0" smtClean="0">
                <a:latin typeface="Arial" panose="020B0604020202020204" pitchFamily="34" charset="0"/>
                <a:cs typeface="Arial" panose="020B0604020202020204" pitchFamily="34" charset="0"/>
              </a:rPr>
              <a:t>Die Metropolregion hat – gemessen an Wirtschaftskraft und Bevölkerung - doppelt so viele Patente wie im deutschen Durchschnitt.</a:t>
            </a:r>
            <a:r>
              <a:rPr lang="de-DE" b="0" baseline="0" dirty="0" smtClean="0">
                <a:latin typeface="Arial" panose="020B0604020202020204" pitchFamily="34" charset="0"/>
                <a:cs typeface="Arial" panose="020B0604020202020204" pitchFamily="34" charset="0"/>
              </a:rPr>
              <a:t> </a:t>
            </a:r>
            <a:r>
              <a:rPr lang="de-DE" b="0" dirty="0" smtClean="0">
                <a:latin typeface="Arial" panose="020B0604020202020204" pitchFamily="34" charset="0"/>
                <a:cs typeface="Arial" panose="020B0604020202020204" pitchFamily="34" charset="0"/>
              </a:rPr>
              <a:t>Zum Thema Automatisierung, KI und Industrie 4.0 haben sich jüngst führende Unternehmen, Hochschulen und Forscher aus der Metropolregion zur Initiative Innovationskunst zusammengeschlossen. Das Medizintechnik-Cluster Medical</a:t>
            </a:r>
            <a:r>
              <a:rPr lang="de-DE" b="0" baseline="0" dirty="0" smtClean="0">
                <a:latin typeface="Arial" panose="020B0604020202020204" pitchFamily="34" charset="0"/>
                <a:cs typeface="Arial" panose="020B0604020202020204" pitchFamily="34" charset="0"/>
              </a:rPr>
              <a:t> Valley Europäische Metropolregion Nürnberg ist deutscher Spitzencluster.</a:t>
            </a:r>
            <a:endParaRPr lang="de-DE" b="0" dirty="0" smtClean="0">
              <a:latin typeface="Arial" panose="020B0604020202020204" pitchFamily="34" charset="0"/>
              <a:cs typeface="Arial" panose="020B0604020202020204" pitchFamily="34" charset="0"/>
            </a:endParaRPr>
          </a:p>
          <a:p>
            <a:endParaRPr lang="de-DE" sz="100"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Neue Arbeit </a:t>
            </a:r>
            <a:r>
              <a:rPr lang="de-DE" dirty="0" smtClean="0">
                <a:latin typeface="Arial" panose="020B0604020202020204" pitchFamily="34" charset="0"/>
                <a:cs typeface="Arial" panose="020B0604020202020204" pitchFamily="34" charset="0"/>
              </a:rPr>
              <a:t>ist ein Handlungsfeld, das bislang kaum bearbeitet wird. Die</a:t>
            </a:r>
            <a:r>
              <a:rPr lang="de-DE" baseline="0" dirty="0" smtClean="0">
                <a:latin typeface="Arial" panose="020B0604020202020204" pitchFamily="34" charset="0"/>
                <a:cs typeface="Arial" panose="020B0604020202020204" pitchFamily="34" charset="0"/>
              </a:rPr>
              <a:t> Digitalisierung eröffnet</a:t>
            </a:r>
            <a:r>
              <a:rPr lang="de-DE" dirty="0" smtClean="0">
                <a:latin typeface="Arial" panose="020B0604020202020204" pitchFamily="34" charset="0"/>
                <a:cs typeface="Arial" panose="020B0604020202020204" pitchFamily="34" charset="0"/>
              </a:rPr>
              <a:t> unter der Überschrift Neue Arbeit auch Möglichkeiten einer neuen räumliche Arbeitsteilung in Stadt und Land. Co-</a:t>
            </a:r>
            <a:r>
              <a:rPr lang="de-DE" dirty="0" err="1" smtClean="0">
                <a:latin typeface="Arial" panose="020B0604020202020204" pitchFamily="34" charset="0"/>
                <a:cs typeface="Arial" panose="020B0604020202020204" pitchFamily="34" charset="0"/>
              </a:rPr>
              <a:t>Workingspaces</a:t>
            </a:r>
            <a:r>
              <a:rPr lang="de-DE" dirty="0" smtClean="0">
                <a:latin typeface="Arial" panose="020B0604020202020204" pitchFamily="34" charset="0"/>
                <a:cs typeface="Arial" panose="020B0604020202020204" pitchFamily="34" charset="0"/>
              </a:rPr>
              <a:t> vor der Stadt und Homeoffice und Digitalisierung sind Stichwörter dazu.</a:t>
            </a:r>
            <a:endParaRPr lang="de-DE" dirty="0" smtClean="0">
              <a:solidFill>
                <a:schemeClr val="tx1"/>
              </a:solidFill>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B0AFC87-19AC-4D7D-AFFE-F7609BDFA0D2}" type="slidenum">
              <a:rPr kumimoji="0" lang="de-DE"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18076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xfrm>
            <a:off x="2270125" y="341313"/>
            <a:ext cx="5391150" cy="3033712"/>
          </a:xfrm>
          <a:noFill/>
          <a:ln>
            <a:solidFill>
              <a:srgbClr val="000000"/>
            </a:solidFill>
            <a:miter lim="800000"/>
            <a:headEnd/>
            <a:tailEnd/>
          </a:ln>
        </p:spPr>
      </p:sp>
      <p:sp>
        <p:nvSpPr>
          <p:cNvPr id="53251" name="Notizenplatzhalter 2"/>
          <p:cNvSpPr>
            <a:spLocks noGrp="1"/>
          </p:cNvSpPr>
          <p:nvPr>
            <p:ph type="body" idx="1"/>
          </p:nvPr>
        </p:nvSpPr>
        <p:spPr bwMode="auto">
          <a:xfrm>
            <a:off x="651423" y="3398294"/>
            <a:ext cx="8517157" cy="3008023"/>
          </a:xfrm>
          <a:noFill/>
        </p:spPr>
        <p:txBody>
          <a:bodyPr wrap="square" numCol="1" anchor="t" anchorCtr="0" compatLnSpc="1">
            <a:prstTxWarp prst="textNoShape">
              <a:avLst/>
            </a:prstTxWarp>
          </a:bodyPr>
          <a:lstStyle/>
          <a:p>
            <a:pPr>
              <a:spcBef>
                <a:spcPct val="0"/>
              </a:spcBef>
            </a:pPr>
            <a:endParaRPr lang="de-DE" dirty="0" smtClean="0">
              <a:latin typeface="Arial" charset="0"/>
              <a:cs typeface="Arial" charset="0"/>
            </a:endParaRPr>
          </a:p>
          <a:p>
            <a:pPr>
              <a:spcBef>
                <a:spcPct val="0"/>
              </a:spcBef>
              <a:spcAft>
                <a:spcPts val="600"/>
              </a:spcAft>
            </a:pPr>
            <a:endParaRPr lang="de-DE" b="1" dirty="0" smtClean="0">
              <a:latin typeface="Arial" charset="0"/>
              <a:cs typeface="Arial" charset="0"/>
            </a:endParaRPr>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356D30-334A-4DD0-B7A8-64A9153FE54E}" type="slidenum">
              <a:rPr lang="de-DE" smtClean="0">
                <a:ea typeface="ＭＳ Ｐゴシック" pitchFamily="34" charset="-128"/>
              </a:rPr>
              <a:pPr/>
              <a:t>9</a:t>
            </a:fld>
            <a:endParaRPr lang="de-DE" smtClean="0">
              <a:ea typeface="ＭＳ Ｐゴシック" pitchFamily="34" charset="-128"/>
            </a:endParaRPr>
          </a:p>
        </p:txBody>
      </p:sp>
    </p:spTree>
    <p:extLst>
      <p:ext uri="{BB962C8B-B14F-4D97-AF65-F5344CB8AC3E}">
        <p14:creationId xmlns:p14="http://schemas.microsoft.com/office/powerpoint/2010/main" val="1906456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2"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643DFD8-C68D-4893-90ED-126791BC6AB9}" type="datetime1">
              <a:rPr lang="de-DE" smtClean="0"/>
              <a:t>20.08.2024</a:t>
            </a:fld>
            <a:endParaRPr lang="de-DE" dirty="0"/>
          </a:p>
        </p:txBody>
      </p:sp>
      <p:sp>
        <p:nvSpPr>
          <p:cNvPr id="3"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4"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8388" y="433916"/>
            <a:ext cx="3157653" cy="672174"/>
          </a:xfrm>
          <a:prstGeom prst="rect">
            <a:avLst/>
          </a:prstGeom>
        </p:spPr>
      </p:pic>
      <p:sp>
        <p:nvSpPr>
          <p:cNvPr id="7" name="Bildplatzhalter 6"/>
          <p:cNvSpPr>
            <a:spLocks noGrp="1"/>
          </p:cNvSpPr>
          <p:nvPr>
            <p:ph type="pic" sz="quarter" idx="10" hasCustomPrompt="1"/>
          </p:nvPr>
        </p:nvSpPr>
        <p:spPr>
          <a:xfrm>
            <a:off x="0" y="0"/>
            <a:ext cx="12192000" cy="6858000"/>
          </a:xfrm>
        </p:spPr>
        <p:txBody>
          <a:bodyPr/>
          <a:lstStyle>
            <a:lvl1pPr marL="0" indent="0">
              <a:buNone/>
              <a:defRPr/>
            </a:lvl1pPr>
          </a:lstStyle>
          <a:p>
            <a:r>
              <a:rPr lang="de-DE" dirty="0" smtClean="0"/>
              <a:t>Ganzseitiges Bild hier einfügen</a:t>
            </a:r>
            <a:endParaRPr lang="de-DE" dirty="0"/>
          </a:p>
        </p:txBody>
      </p:sp>
    </p:spTree>
    <p:extLst>
      <p:ext uri="{BB962C8B-B14F-4D97-AF65-F5344CB8AC3E}">
        <p14:creationId xmlns:p14="http://schemas.microsoft.com/office/powerpoint/2010/main" val="54080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3FE5616-9132-4D16-A994-44A7504F66D1}" type="datetime1">
              <a:rPr lang="de-DE" smtClean="0"/>
              <a:t>20.08.2024</a:t>
            </a:fld>
            <a:endParaRPr lang="de-DE" dirty="0"/>
          </a:p>
        </p:txBody>
      </p:sp>
      <p:sp>
        <p:nvSpPr>
          <p:cNvPr id="9"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10"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spTree>
    <p:extLst>
      <p:ext uri="{BB962C8B-B14F-4D97-AF65-F5344CB8AC3E}">
        <p14:creationId xmlns:p14="http://schemas.microsoft.com/office/powerpoint/2010/main" val="3339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EMN - Standard">
    <p:spTree>
      <p:nvGrpSpPr>
        <p:cNvPr id="1" name=""/>
        <p:cNvGrpSpPr/>
        <p:nvPr/>
      </p:nvGrpSpPr>
      <p:grpSpPr>
        <a:xfrm>
          <a:off x="0" y="0"/>
          <a:ext cx="0" cy="0"/>
          <a:chOff x="0" y="0"/>
          <a:chExt cx="0" cy="0"/>
        </a:xfrm>
      </p:grpSpPr>
      <p:sp>
        <p:nvSpPr>
          <p:cNvPr id="2"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643DFD8-C68D-4893-90ED-126791BC6AB9}" type="datetime1">
              <a:rPr lang="de-DE" smtClean="0"/>
              <a:t>20.08.2024</a:t>
            </a:fld>
            <a:endParaRPr lang="de-DE" dirty="0"/>
          </a:p>
        </p:txBody>
      </p:sp>
      <p:sp>
        <p:nvSpPr>
          <p:cNvPr id="3"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4"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8388" y="433916"/>
            <a:ext cx="3157653" cy="672174"/>
          </a:xfrm>
          <a:prstGeom prst="rect">
            <a:avLst/>
          </a:prstGeom>
        </p:spPr>
      </p:pic>
      <p:sp>
        <p:nvSpPr>
          <p:cNvPr id="7" name="Titelplatzhalter 1">
            <a:extLst>
              <a:ext uri="{FF2B5EF4-FFF2-40B4-BE49-F238E27FC236}">
                <a16:creationId xmlns:a16="http://schemas.microsoft.com/office/drawing/2014/main" id="{ACF569C1-C1C4-8347-A032-46C2B825D2C0}"/>
              </a:ext>
            </a:extLst>
          </p:cNvPr>
          <p:cNvSpPr>
            <a:spLocks noGrp="1"/>
          </p:cNvSpPr>
          <p:nvPr>
            <p:ph type="title"/>
          </p:nvPr>
        </p:nvSpPr>
        <p:spPr>
          <a:xfrm>
            <a:off x="587377" y="450334"/>
            <a:ext cx="8023225" cy="775597"/>
          </a:xfrm>
          <a:prstGeom prst="rect">
            <a:avLst/>
          </a:prstGeom>
        </p:spPr>
        <p:txBody>
          <a:bodyPr vert="horz" wrap="square" lIns="0" tIns="0" rIns="0" bIns="0" rtlCol="0" anchor="t" anchorCtr="0">
            <a:normAutofit/>
          </a:bodyPr>
          <a:lstStyle>
            <a:lvl1pPr>
              <a:defRPr b="0">
                <a:solidFill>
                  <a:schemeClr val="tx1"/>
                </a:solidFill>
              </a:defRPr>
            </a:lvl1pPr>
          </a:lstStyle>
          <a:p>
            <a:r>
              <a:rPr lang="de-DE" dirty="0"/>
              <a:t>Das ist eine Folien-Überschrift</a:t>
            </a:r>
            <a:br>
              <a:rPr lang="de-DE" dirty="0"/>
            </a:br>
            <a:r>
              <a:rPr lang="de-DE" dirty="0"/>
              <a:t>auch zweizeilig möglich</a:t>
            </a:r>
          </a:p>
        </p:txBody>
      </p:sp>
    </p:spTree>
    <p:extLst>
      <p:ext uri="{BB962C8B-B14F-4D97-AF65-F5344CB8AC3E}">
        <p14:creationId xmlns:p14="http://schemas.microsoft.com/office/powerpoint/2010/main" val="28004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N - Transform">
    <p:spTree>
      <p:nvGrpSpPr>
        <p:cNvPr id="1" name=""/>
        <p:cNvGrpSpPr/>
        <p:nvPr/>
      </p:nvGrpSpPr>
      <p:grpSpPr>
        <a:xfrm>
          <a:off x="0" y="0"/>
          <a:ext cx="0" cy="0"/>
          <a:chOff x="0" y="0"/>
          <a:chExt cx="0" cy="0"/>
        </a:xfrm>
      </p:grpSpPr>
      <p:sp>
        <p:nvSpPr>
          <p:cNvPr id="2"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643DFD8-C68D-4893-90ED-126791BC6AB9}" type="datetime1">
              <a:rPr lang="de-DE" smtClean="0"/>
              <a:t>20.08.2024</a:t>
            </a:fld>
            <a:endParaRPr lang="de-DE" dirty="0"/>
          </a:p>
        </p:txBody>
      </p:sp>
      <p:sp>
        <p:nvSpPr>
          <p:cNvPr id="3"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4"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sp>
        <p:nvSpPr>
          <p:cNvPr id="7" name="Titelplatzhalter 1">
            <a:extLst>
              <a:ext uri="{FF2B5EF4-FFF2-40B4-BE49-F238E27FC236}">
                <a16:creationId xmlns:a16="http://schemas.microsoft.com/office/drawing/2014/main" id="{ACF569C1-C1C4-8347-A032-46C2B825D2C0}"/>
              </a:ext>
            </a:extLst>
          </p:cNvPr>
          <p:cNvSpPr>
            <a:spLocks noGrp="1"/>
          </p:cNvSpPr>
          <p:nvPr>
            <p:ph type="title"/>
          </p:nvPr>
        </p:nvSpPr>
        <p:spPr>
          <a:xfrm>
            <a:off x="587377" y="450334"/>
            <a:ext cx="8023225" cy="775597"/>
          </a:xfrm>
          <a:prstGeom prst="rect">
            <a:avLst/>
          </a:prstGeom>
        </p:spPr>
        <p:txBody>
          <a:bodyPr vert="horz" wrap="square" lIns="0" tIns="0" rIns="0" bIns="0" rtlCol="0" anchor="t" anchorCtr="0">
            <a:normAutofit/>
          </a:bodyPr>
          <a:lstStyle>
            <a:lvl1pPr>
              <a:defRPr b="0">
                <a:solidFill>
                  <a:schemeClr val="tx1"/>
                </a:solidFill>
              </a:defRPr>
            </a:lvl1pPr>
          </a:lstStyle>
          <a:p>
            <a:r>
              <a:rPr lang="de-DE" dirty="0"/>
              <a:t>Das ist eine Folien-Überschrift</a:t>
            </a:r>
            <a:br>
              <a:rPr lang="de-DE" dirty="0"/>
            </a:br>
            <a:r>
              <a:rPr lang="de-DE" dirty="0"/>
              <a:t>auch zweizeilig möglich</a:t>
            </a:r>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2626" r="-1"/>
          <a:stretch/>
        </p:blipFill>
        <p:spPr>
          <a:xfrm>
            <a:off x="9264352" y="180571"/>
            <a:ext cx="2902816" cy="1051867"/>
          </a:xfrm>
          <a:prstGeom prst="rect">
            <a:avLst/>
          </a:prstGeom>
        </p:spPr>
      </p:pic>
      <p:pic>
        <p:nvPicPr>
          <p:cNvPr id="11" name="Grafik 10"/>
          <p:cNvPicPr>
            <a:picLocks noChangeAspect="1"/>
          </p:cNvPicPr>
          <p:nvPr userDrawn="1"/>
        </p:nvPicPr>
        <p:blipFill rotWithShape="1">
          <a:blip r:embed="rId3">
            <a:extLst>
              <a:ext uri="{28A0092B-C50C-407E-A947-70E740481C1C}">
                <a14:useLocalDpi xmlns:a14="http://schemas.microsoft.com/office/drawing/2010/main" val="0"/>
              </a:ext>
            </a:extLst>
          </a:blip>
          <a:srcRect r="28435"/>
          <a:stretch/>
        </p:blipFill>
        <p:spPr>
          <a:xfrm>
            <a:off x="5807968" y="364515"/>
            <a:ext cx="3565325" cy="852180"/>
          </a:xfrm>
          <a:prstGeom prst="rect">
            <a:avLst/>
          </a:prstGeom>
        </p:spPr>
      </p:pic>
    </p:spTree>
    <p:extLst>
      <p:ext uri="{BB962C8B-B14F-4D97-AF65-F5344CB8AC3E}">
        <p14:creationId xmlns:p14="http://schemas.microsoft.com/office/powerpoint/2010/main" val="163021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N - Innovationskunst">
    <p:spTree>
      <p:nvGrpSpPr>
        <p:cNvPr id="1" name=""/>
        <p:cNvGrpSpPr/>
        <p:nvPr/>
      </p:nvGrpSpPr>
      <p:grpSpPr>
        <a:xfrm>
          <a:off x="0" y="0"/>
          <a:ext cx="0" cy="0"/>
          <a:chOff x="0" y="0"/>
          <a:chExt cx="0" cy="0"/>
        </a:xfrm>
      </p:grpSpPr>
      <p:sp>
        <p:nvSpPr>
          <p:cNvPr id="2"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643DFD8-C68D-4893-90ED-126791BC6AB9}" type="datetime1">
              <a:rPr lang="de-DE" smtClean="0"/>
              <a:t>20.08.2024</a:t>
            </a:fld>
            <a:endParaRPr lang="de-DE" dirty="0"/>
          </a:p>
        </p:txBody>
      </p:sp>
      <p:sp>
        <p:nvSpPr>
          <p:cNvPr id="3"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4"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sp>
        <p:nvSpPr>
          <p:cNvPr id="7" name="Titelplatzhalter 1">
            <a:extLst>
              <a:ext uri="{FF2B5EF4-FFF2-40B4-BE49-F238E27FC236}">
                <a16:creationId xmlns:a16="http://schemas.microsoft.com/office/drawing/2014/main" id="{ACF569C1-C1C4-8347-A032-46C2B825D2C0}"/>
              </a:ext>
            </a:extLst>
          </p:cNvPr>
          <p:cNvSpPr>
            <a:spLocks noGrp="1"/>
          </p:cNvSpPr>
          <p:nvPr>
            <p:ph type="title"/>
          </p:nvPr>
        </p:nvSpPr>
        <p:spPr>
          <a:xfrm>
            <a:off x="587377" y="450334"/>
            <a:ext cx="8023225" cy="775597"/>
          </a:xfrm>
          <a:prstGeom prst="rect">
            <a:avLst/>
          </a:prstGeom>
        </p:spPr>
        <p:txBody>
          <a:bodyPr vert="horz" wrap="square" lIns="0" tIns="0" rIns="0" bIns="0" rtlCol="0" anchor="t" anchorCtr="0">
            <a:normAutofit/>
          </a:bodyPr>
          <a:lstStyle>
            <a:lvl1pPr>
              <a:defRPr b="0">
                <a:solidFill>
                  <a:schemeClr val="tx1"/>
                </a:solidFill>
              </a:defRPr>
            </a:lvl1pPr>
          </a:lstStyle>
          <a:p>
            <a:r>
              <a:rPr lang="de-DE" dirty="0"/>
              <a:t>Das ist eine Folien-Überschrift</a:t>
            </a:r>
            <a:br>
              <a:rPr lang="de-DE" dirty="0"/>
            </a:br>
            <a:r>
              <a:rPr lang="de-DE" dirty="0"/>
              <a:t>auch zweizeilig möglich</a:t>
            </a:r>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71216"/>
          <a:stretch/>
        </p:blipFill>
        <p:spPr>
          <a:xfrm>
            <a:off x="10056440" y="411392"/>
            <a:ext cx="1301175" cy="775695"/>
          </a:xfrm>
          <a:prstGeom prst="rect">
            <a:avLst/>
          </a:prstGeom>
        </p:spPr>
      </p:pic>
      <p:pic>
        <p:nvPicPr>
          <p:cNvPr id="13" name="Grafik 12"/>
          <p:cNvPicPr>
            <a:picLocks noChangeAspect="1"/>
          </p:cNvPicPr>
          <p:nvPr userDrawn="1"/>
        </p:nvPicPr>
        <p:blipFill rotWithShape="1">
          <a:blip r:embed="rId3">
            <a:extLst>
              <a:ext uri="{28A0092B-C50C-407E-A947-70E740481C1C}">
                <a14:useLocalDpi xmlns:a14="http://schemas.microsoft.com/office/drawing/2010/main" val="0"/>
              </a:ext>
            </a:extLst>
          </a:blip>
          <a:srcRect r="28435"/>
          <a:stretch/>
        </p:blipFill>
        <p:spPr>
          <a:xfrm>
            <a:off x="6471093" y="374032"/>
            <a:ext cx="3565325" cy="852180"/>
          </a:xfrm>
          <a:prstGeom prst="rect">
            <a:avLst/>
          </a:prstGeom>
        </p:spPr>
      </p:pic>
    </p:spTree>
    <p:extLst>
      <p:ext uri="{BB962C8B-B14F-4D97-AF65-F5344CB8AC3E}">
        <p14:creationId xmlns:p14="http://schemas.microsoft.com/office/powerpoint/2010/main" val="366638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Grau">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3D96C-8931-B54D-BA79-9BE8B91731F0}"/>
              </a:ext>
            </a:extLst>
          </p:cNvPr>
          <p:cNvSpPr>
            <a:spLocks noGrp="1"/>
          </p:cNvSpPr>
          <p:nvPr>
            <p:ph type="ctrTitle" hasCustomPrompt="1"/>
          </p:nvPr>
        </p:nvSpPr>
        <p:spPr>
          <a:xfrm>
            <a:off x="587375" y="1486104"/>
            <a:ext cx="9693408" cy="2243667"/>
          </a:xfrm>
        </p:spPr>
        <p:txBody>
          <a:bodyPr lIns="0" tIns="0" rIns="0" bIns="0" anchor="ctr" anchorCtr="0">
            <a:noAutofit/>
          </a:bodyPr>
          <a:lstStyle>
            <a:lvl1pPr algn="l">
              <a:defRPr sz="4500" b="0">
                <a:solidFill>
                  <a:schemeClr val="tx1"/>
                </a:solidFill>
              </a:defRPr>
            </a:lvl1pPr>
          </a:lstStyle>
          <a:p>
            <a:r>
              <a:rPr lang="de-DE" dirty="0" err="1"/>
              <a:t>Kapiteltrenner</a:t>
            </a:r>
            <a:r>
              <a:rPr lang="de-DE" dirty="0"/>
              <a:t/>
            </a:r>
            <a:br>
              <a:rPr lang="de-DE" dirty="0"/>
            </a:br>
            <a:r>
              <a:rPr lang="de-DE" dirty="0"/>
              <a:t>auch zweizeilig.</a:t>
            </a:r>
          </a:p>
        </p:txBody>
      </p:sp>
      <p:sp>
        <p:nvSpPr>
          <p:cNvPr id="7"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08F30712-A723-4669-B109-2E86EF4687EB}" type="datetime1">
              <a:rPr lang="de-DE" smtClean="0"/>
              <a:t>20.08.2024</a:t>
            </a:fld>
            <a:endParaRPr lang="de-DE" dirty="0"/>
          </a:p>
        </p:txBody>
      </p:sp>
      <p:sp>
        <p:nvSpPr>
          <p:cNvPr id="8"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9"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spTree>
    <p:extLst>
      <p:ext uri="{BB962C8B-B14F-4D97-AF65-F5344CB8AC3E}">
        <p14:creationId xmlns:p14="http://schemas.microsoft.com/office/powerpoint/2010/main" val="365916628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N - InnoHikes">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id="{FCD474BB-428C-1D61-DBD2-A6C0CCE258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9552384" y="5800511"/>
            <a:ext cx="3168252" cy="1096949"/>
          </a:xfrm>
          <a:prstGeom prst="rect">
            <a:avLst/>
          </a:prstGeom>
          <a:ln w="12700">
            <a:miter lim="400000"/>
          </a:ln>
        </p:spPr>
      </p:pic>
      <p:pic>
        <p:nvPicPr>
          <p:cNvPr id="15" name="Image" descr="Image">
            <a:extLst>
              <a:ext uri="{FF2B5EF4-FFF2-40B4-BE49-F238E27FC236}">
                <a16:creationId xmlns:a16="http://schemas.microsoft.com/office/drawing/2014/main" id="{1CCFFDA4-F387-842E-538B-3F8EB1BB060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8282858">
            <a:off x="9299805" y="5656738"/>
            <a:ext cx="1088011" cy="695319"/>
          </a:xfrm>
          <a:prstGeom prst="rect">
            <a:avLst/>
          </a:prstGeom>
          <a:ln w="12700">
            <a:miter lim="400000"/>
          </a:ln>
        </p:spPr>
      </p:pic>
      <p:sp>
        <p:nvSpPr>
          <p:cNvPr id="2"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643DFD8-C68D-4893-90ED-126791BC6AB9}" type="datetime1">
              <a:rPr lang="de-DE" smtClean="0"/>
              <a:t>20.08.2024</a:t>
            </a:fld>
            <a:endParaRPr lang="de-DE" dirty="0"/>
          </a:p>
        </p:txBody>
      </p:sp>
      <p:sp>
        <p:nvSpPr>
          <p:cNvPr id="3"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4" name="Foliennummernplatzhalter 8"/>
          <p:cNvSpPr>
            <a:spLocks noGrp="1"/>
          </p:cNvSpPr>
          <p:nvPr>
            <p:ph type="sldNum" sz="quarter" idx="4"/>
          </p:nvPr>
        </p:nvSpPr>
        <p:spPr>
          <a:xfrm>
            <a:off x="11092719" y="6492875"/>
            <a:ext cx="1208536" cy="365125"/>
          </a:xfrm>
          <a:prstGeom prst="rect">
            <a:avLst/>
          </a:prstGeom>
        </p:spPr>
        <p:txBody>
          <a:bodyPr vert="horz" lIns="91440" tIns="45720" rIns="91440" bIns="45720" rtlCol="0" anchor="ctr"/>
          <a:lstStyle>
            <a:lvl1pPr algn="ctr" rtl="0" fontAlgn="base">
              <a:spcBef>
                <a:spcPct val="0"/>
              </a:spcBef>
              <a:spcAft>
                <a:spcPct val="0"/>
              </a:spcAft>
              <a:defRPr sz="1000">
                <a:solidFill>
                  <a:schemeClr val="tx1">
                    <a:tint val="75000"/>
                  </a:schemeClr>
                </a:solidFill>
              </a:defRPr>
            </a:lvl1pPr>
          </a:lstStyle>
          <a:p>
            <a:endParaRPr lang="de-DE" sz="1000" kern="1200" dirty="0">
              <a:solidFill>
                <a:schemeClr val="bg1"/>
              </a:solidFill>
              <a:latin typeface="Arial" charset="0"/>
              <a:ea typeface="ＭＳ Ｐゴシック" pitchFamily="34" charset="-128"/>
              <a:cs typeface="+mn-cs"/>
            </a:endParaRPr>
          </a:p>
        </p:txBody>
      </p:sp>
      <p:sp>
        <p:nvSpPr>
          <p:cNvPr id="7" name="Titelplatzhalter 1">
            <a:extLst>
              <a:ext uri="{FF2B5EF4-FFF2-40B4-BE49-F238E27FC236}">
                <a16:creationId xmlns:a16="http://schemas.microsoft.com/office/drawing/2014/main" id="{ACF569C1-C1C4-8347-A032-46C2B825D2C0}"/>
              </a:ext>
            </a:extLst>
          </p:cNvPr>
          <p:cNvSpPr>
            <a:spLocks noGrp="1"/>
          </p:cNvSpPr>
          <p:nvPr>
            <p:ph type="title"/>
          </p:nvPr>
        </p:nvSpPr>
        <p:spPr>
          <a:xfrm>
            <a:off x="587377" y="450334"/>
            <a:ext cx="8023225" cy="775597"/>
          </a:xfrm>
          <a:prstGeom prst="rect">
            <a:avLst/>
          </a:prstGeom>
        </p:spPr>
        <p:txBody>
          <a:bodyPr vert="horz" wrap="square" lIns="0" tIns="0" rIns="0" bIns="0" rtlCol="0" anchor="t" anchorCtr="0">
            <a:normAutofit/>
          </a:bodyPr>
          <a:lstStyle>
            <a:lvl1pPr>
              <a:defRPr b="0">
                <a:solidFill>
                  <a:schemeClr val="tx1"/>
                </a:solidFill>
              </a:defRPr>
            </a:lvl1pPr>
          </a:lstStyle>
          <a:p>
            <a:r>
              <a:rPr lang="de-DE" dirty="0"/>
              <a:t>Das ist eine Folien-Überschrift</a:t>
            </a:r>
            <a:br>
              <a:rPr lang="de-DE" dirty="0"/>
            </a:br>
            <a:r>
              <a:rPr lang="de-DE" dirty="0"/>
              <a:t>auch zweizeilig möglich</a:t>
            </a:r>
          </a:p>
        </p:txBody>
      </p:sp>
      <p:pic>
        <p:nvPicPr>
          <p:cNvPr id="13" name="Grafik 12"/>
          <p:cNvPicPr>
            <a:picLocks noChangeAspect="1"/>
          </p:cNvPicPr>
          <p:nvPr userDrawn="1"/>
        </p:nvPicPr>
        <p:blipFill rotWithShape="1">
          <a:blip r:embed="rId4">
            <a:extLst>
              <a:ext uri="{28A0092B-C50C-407E-A947-70E740481C1C}">
                <a14:useLocalDpi xmlns:a14="http://schemas.microsoft.com/office/drawing/2010/main" val="0"/>
              </a:ext>
            </a:extLst>
          </a:blip>
          <a:srcRect r="28435"/>
          <a:stretch/>
        </p:blipFill>
        <p:spPr>
          <a:xfrm>
            <a:off x="6471093" y="374032"/>
            <a:ext cx="3565325" cy="852180"/>
          </a:xfrm>
          <a:prstGeom prst="rect">
            <a:avLst/>
          </a:prstGeom>
        </p:spPr>
      </p:pic>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2464" y="378153"/>
            <a:ext cx="1367466" cy="847778"/>
          </a:xfrm>
          <a:prstGeom prst="rect">
            <a:avLst/>
          </a:prstGeom>
        </p:spPr>
      </p:pic>
      <p:sp>
        <p:nvSpPr>
          <p:cNvPr id="16" name="Untertitel 2">
            <a:extLst>
              <a:ext uri="{FF2B5EF4-FFF2-40B4-BE49-F238E27FC236}">
                <a16:creationId xmlns:a16="http://schemas.microsoft.com/office/drawing/2014/main" id="{E2A71186-1701-8247-B38A-A50A8E234834}"/>
              </a:ext>
            </a:extLst>
          </p:cNvPr>
          <p:cNvSpPr txBox="1">
            <a:spLocks/>
          </p:cNvSpPr>
          <p:nvPr userDrawn="1"/>
        </p:nvSpPr>
        <p:spPr>
          <a:xfrm>
            <a:off x="9906817" y="6628764"/>
            <a:ext cx="1029129" cy="138499"/>
          </a:xfrm>
          <a:prstGeom prst="rect">
            <a:avLst/>
          </a:prstGeom>
        </p:spPr>
        <p:txBody>
          <a:bodyPr vert="horz" wrap="none" lIns="0" tIns="0" rIns="0" bIns="0" rtlCol="0"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rtl="0" fontAlgn="base">
              <a:spcBef>
                <a:spcPct val="0"/>
              </a:spcBef>
              <a:spcAft>
                <a:spcPct val="0"/>
              </a:spcAft>
            </a:pPr>
            <a:r>
              <a:rPr lang="de-DE" sz="1000" kern="1200" dirty="0" smtClean="0">
                <a:solidFill>
                  <a:schemeClr val="bg1"/>
                </a:solidFill>
                <a:latin typeface="Arial" charset="0"/>
                <a:ea typeface="ＭＳ Ｐゴシック" pitchFamily="34" charset="-128"/>
                <a:cs typeface="+mn-cs"/>
              </a:rPr>
              <a:t>www.innohikes.de</a:t>
            </a:r>
            <a:endParaRPr lang="de-DE" sz="1000" kern="1200" dirty="0">
              <a:solidFill>
                <a:schemeClr val="bg1"/>
              </a:solidFill>
              <a:latin typeface="Arial" charset="0"/>
              <a:ea typeface="ＭＳ Ｐゴシック" pitchFamily="34" charset="-128"/>
              <a:cs typeface="+mn-cs"/>
            </a:endParaRPr>
          </a:p>
        </p:txBody>
      </p:sp>
    </p:spTree>
    <p:extLst>
      <p:ext uri="{BB962C8B-B14F-4D97-AF65-F5344CB8AC3E}">
        <p14:creationId xmlns:p14="http://schemas.microsoft.com/office/powerpoint/2010/main" val="262786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N - OR">
    <p:spTree>
      <p:nvGrpSpPr>
        <p:cNvPr id="1" name=""/>
        <p:cNvGrpSpPr/>
        <p:nvPr/>
      </p:nvGrpSpPr>
      <p:grpSpPr>
        <a:xfrm>
          <a:off x="0" y="0"/>
          <a:ext cx="0" cy="0"/>
          <a:chOff x="0" y="0"/>
          <a:chExt cx="0" cy="0"/>
        </a:xfrm>
      </p:grpSpPr>
      <p:sp>
        <p:nvSpPr>
          <p:cNvPr id="2"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643DFD8-C68D-4893-90ED-126791BC6AB9}" type="datetime1">
              <a:rPr lang="de-DE" smtClean="0"/>
              <a:t>20.08.2024</a:t>
            </a:fld>
            <a:endParaRPr lang="de-DE" dirty="0"/>
          </a:p>
        </p:txBody>
      </p:sp>
      <p:sp>
        <p:nvSpPr>
          <p:cNvPr id="3"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4"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sp>
        <p:nvSpPr>
          <p:cNvPr id="7" name="Titelplatzhalter 1">
            <a:extLst>
              <a:ext uri="{FF2B5EF4-FFF2-40B4-BE49-F238E27FC236}">
                <a16:creationId xmlns:a16="http://schemas.microsoft.com/office/drawing/2014/main" id="{ACF569C1-C1C4-8347-A032-46C2B825D2C0}"/>
              </a:ext>
            </a:extLst>
          </p:cNvPr>
          <p:cNvSpPr>
            <a:spLocks noGrp="1"/>
          </p:cNvSpPr>
          <p:nvPr>
            <p:ph type="title"/>
          </p:nvPr>
        </p:nvSpPr>
        <p:spPr>
          <a:xfrm>
            <a:off x="587377" y="450334"/>
            <a:ext cx="8023225" cy="775597"/>
          </a:xfrm>
          <a:prstGeom prst="rect">
            <a:avLst/>
          </a:prstGeom>
        </p:spPr>
        <p:txBody>
          <a:bodyPr vert="horz" wrap="square" lIns="0" tIns="0" rIns="0" bIns="0" rtlCol="0" anchor="t" anchorCtr="0">
            <a:normAutofit/>
          </a:bodyPr>
          <a:lstStyle>
            <a:lvl1pPr>
              <a:defRPr b="0">
                <a:solidFill>
                  <a:schemeClr val="tx1"/>
                </a:solidFill>
              </a:defRPr>
            </a:lvl1pPr>
          </a:lstStyle>
          <a:p>
            <a:r>
              <a:rPr lang="de-DE" dirty="0"/>
              <a:t>Das ist eine Folien-Überschrift</a:t>
            </a:r>
            <a:br>
              <a:rPr lang="de-DE" dirty="0"/>
            </a:br>
            <a:r>
              <a:rPr lang="de-DE" dirty="0"/>
              <a:t>auch zweizeilig möglich</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5341" y="450334"/>
            <a:ext cx="1689159" cy="678222"/>
          </a:xfrm>
          <a:prstGeom prst="rect">
            <a:avLst/>
          </a:prstGeom>
        </p:spPr>
      </p:pic>
      <p:pic>
        <p:nvPicPr>
          <p:cNvPr id="10" name="Grafik 9"/>
          <p:cNvPicPr>
            <a:picLocks noChangeAspect="1"/>
          </p:cNvPicPr>
          <p:nvPr userDrawn="1"/>
        </p:nvPicPr>
        <p:blipFill rotWithShape="1">
          <a:blip r:embed="rId3">
            <a:extLst>
              <a:ext uri="{28A0092B-C50C-407E-A947-70E740481C1C}">
                <a14:useLocalDpi xmlns:a14="http://schemas.microsoft.com/office/drawing/2010/main" val="0"/>
              </a:ext>
            </a:extLst>
          </a:blip>
          <a:srcRect r="28435"/>
          <a:stretch/>
        </p:blipFill>
        <p:spPr>
          <a:xfrm>
            <a:off x="6023992" y="353332"/>
            <a:ext cx="3565325" cy="852180"/>
          </a:xfrm>
          <a:prstGeom prst="rect">
            <a:avLst/>
          </a:prstGeom>
        </p:spPr>
      </p:pic>
    </p:spTree>
    <p:extLst>
      <p:ext uri="{BB962C8B-B14F-4D97-AF65-F5344CB8AC3E}">
        <p14:creationId xmlns:p14="http://schemas.microsoft.com/office/powerpoint/2010/main" val="324957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N - Klimapakt">
    <p:spTree>
      <p:nvGrpSpPr>
        <p:cNvPr id="1" name=""/>
        <p:cNvGrpSpPr/>
        <p:nvPr/>
      </p:nvGrpSpPr>
      <p:grpSpPr>
        <a:xfrm>
          <a:off x="0" y="0"/>
          <a:ext cx="0" cy="0"/>
          <a:chOff x="0" y="0"/>
          <a:chExt cx="0" cy="0"/>
        </a:xfrm>
      </p:grpSpPr>
      <p:sp>
        <p:nvSpPr>
          <p:cNvPr id="2"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643DFD8-C68D-4893-90ED-126791BC6AB9}" type="datetime1">
              <a:rPr lang="de-DE" smtClean="0"/>
              <a:t>20.08.2024</a:t>
            </a:fld>
            <a:endParaRPr lang="de-DE" dirty="0"/>
          </a:p>
        </p:txBody>
      </p:sp>
      <p:sp>
        <p:nvSpPr>
          <p:cNvPr id="3"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4"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sp>
        <p:nvSpPr>
          <p:cNvPr id="7" name="Titelplatzhalter 1">
            <a:extLst>
              <a:ext uri="{FF2B5EF4-FFF2-40B4-BE49-F238E27FC236}">
                <a16:creationId xmlns:a16="http://schemas.microsoft.com/office/drawing/2014/main" id="{ACF569C1-C1C4-8347-A032-46C2B825D2C0}"/>
              </a:ext>
            </a:extLst>
          </p:cNvPr>
          <p:cNvSpPr>
            <a:spLocks noGrp="1"/>
          </p:cNvSpPr>
          <p:nvPr>
            <p:ph type="title"/>
          </p:nvPr>
        </p:nvSpPr>
        <p:spPr>
          <a:xfrm>
            <a:off x="587377" y="450334"/>
            <a:ext cx="8023225" cy="775597"/>
          </a:xfrm>
          <a:prstGeom prst="rect">
            <a:avLst/>
          </a:prstGeom>
        </p:spPr>
        <p:txBody>
          <a:bodyPr vert="horz" wrap="square" lIns="0" tIns="0" rIns="0" bIns="0" rtlCol="0" anchor="t" anchorCtr="0">
            <a:normAutofit/>
          </a:bodyPr>
          <a:lstStyle>
            <a:lvl1pPr>
              <a:defRPr b="0">
                <a:solidFill>
                  <a:schemeClr val="tx1"/>
                </a:solidFill>
              </a:defRPr>
            </a:lvl1pPr>
          </a:lstStyle>
          <a:p>
            <a:r>
              <a:rPr lang="de-DE" dirty="0"/>
              <a:t>Das ist eine Folien-Überschrift</a:t>
            </a:r>
            <a:br>
              <a:rPr lang="de-DE" dirty="0"/>
            </a:br>
            <a:r>
              <a:rPr lang="de-DE" dirty="0"/>
              <a:t>auch zweizeilig möglich</a:t>
            </a:r>
          </a:p>
        </p:txBody>
      </p:sp>
      <p:pic>
        <p:nvPicPr>
          <p:cNvPr id="10" name="Grafik 9"/>
          <p:cNvPicPr>
            <a:picLocks noChangeAspect="1"/>
          </p:cNvPicPr>
          <p:nvPr userDrawn="1"/>
        </p:nvPicPr>
        <p:blipFill rotWithShape="1">
          <a:blip r:embed="rId2">
            <a:extLst>
              <a:ext uri="{28A0092B-C50C-407E-A947-70E740481C1C}">
                <a14:useLocalDpi xmlns:a14="http://schemas.microsoft.com/office/drawing/2010/main" val="0"/>
              </a:ext>
            </a:extLst>
          </a:blip>
          <a:srcRect r="28435"/>
          <a:stretch/>
        </p:blipFill>
        <p:spPr>
          <a:xfrm>
            <a:off x="6023992" y="353332"/>
            <a:ext cx="3565325" cy="852180"/>
          </a:xfrm>
          <a:prstGeom prst="rect">
            <a:avLst/>
          </a:prstGeom>
        </p:spPr>
      </p:pic>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23968" y="69985"/>
            <a:ext cx="2498647" cy="1418874"/>
          </a:xfrm>
          <a:prstGeom prst="rect">
            <a:avLst/>
          </a:prstGeom>
        </p:spPr>
      </p:pic>
    </p:spTree>
    <p:extLst>
      <p:ext uri="{BB962C8B-B14F-4D97-AF65-F5344CB8AC3E}">
        <p14:creationId xmlns:p14="http://schemas.microsoft.com/office/powerpoint/2010/main" val="165998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rt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6320" y="116632"/>
            <a:ext cx="2880320" cy="2880320"/>
          </a:xfrm>
          <a:prstGeom prst="rect">
            <a:avLst/>
          </a:prstGeom>
        </p:spPr>
      </p:pic>
      <p:sp>
        <p:nvSpPr>
          <p:cNvPr id="7" name="Bildplatzhalter 6"/>
          <p:cNvSpPr>
            <a:spLocks noGrp="1"/>
          </p:cNvSpPr>
          <p:nvPr>
            <p:ph type="pic" sz="quarter" idx="10"/>
          </p:nvPr>
        </p:nvSpPr>
        <p:spPr>
          <a:xfrm>
            <a:off x="0" y="0"/>
            <a:ext cx="12192000" cy="6858000"/>
          </a:xfrm>
        </p:spPr>
        <p:txBody>
          <a:bodyPr/>
          <a:lstStyle>
            <a:lvl1pPr marL="0" indent="0">
              <a:buNone/>
              <a:defRPr/>
            </a:lvl1pPr>
          </a:lstStyle>
          <a:p>
            <a:endParaRPr lang="de-DE" dirty="0" smtClean="0"/>
          </a:p>
          <a:p>
            <a:endParaRPr lang="de-DE" dirty="0" smtClean="0"/>
          </a:p>
          <a:p>
            <a:endParaRPr lang="de-DE" dirty="0" smtClean="0"/>
          </a:p>
          <a:p>
            <a:endParaRPr lang="de-DE" dirty="0" smtClean="0"/>
          </a:p>
          <a:p>
            <a:endParaRPr lang="de-DE" dirty="0" smtClean="0"/>
          </a:p>
          <a:p>
            <a:r>
              <a:rPr lang="de-DE" dirty="0" smtClean="0"/>
              <a:t>			</a:t>
            </a:r>
          </a:p>
          <a:p>
            <a:r>
              <a:rPr lang="de-DE" dirty="0" smtClean="0"/>
              <a:t>	Bild einfügen</a:t>
            </a:r>
            <a:endParaRPr lang="de-DE" dirty="0"/>
          </a:p>
        </p:txBody>
      </p:sp>
      <p:sp>
        <p:nvSpPr>
          <p:cNvPr id="11" name="Titelplatzhalter 1">
            <a:extLst>
              <a:ext uri="{FF2B5EF4-FFF2-40B4-BE49-F238E27FC236}">
                <a16:creationId xmlns:a16="http://schemas.microsoft.com/office/drawing/2014/main" id="{ACF569C1-C1C4-8347-A032-46C2B825D2C0}"/>
              </a:ext>
            </a:extLst>
          </p:cNvPr>
          <p:cNvSpPr>
            <a:spLocks noGrp="1"/>
          </p:cNvSpPr>
          <p:nvPr>
            <p:ph type="title" hasCustomPrompt="1"/>
          </p:nvPr>
        </p:nvSpPr>
        <p:spPr>
          <a:xfrm>
            <a:off x="2999656" y="2132856"/>
            <a:ext cx="8023225" cy="1250474"/>
          </a:xfrm>
          <a:prstGeom prst="rect">
            <a:avLst/>
          </a:prstGeom>
        </p:spPr>
        <p:txBody>
          <a:bodyPr vert="horz" wrap="square" lIns="0" tIns="0" rIns="0" bIns="0" rtlCol="0" anchor="t" anchorCtr="0">
            <a:normAutofit/>
          </a:bodyPr>
          <a:lstStyle>
            <a:lvl1pPr>
              <a:defRPr baseline="0"/>
            </a:lvl1pPr>
          </a:lstStyle>
          <a:p>
            <a:r>
              <a:rPr lang="de-DE" dirty="0"/>
              <a:t>Das </a:t>
            </a:r>
            <a:r>
              <a:rPr lang="de-DE" dirty="0" smtClean="0"/>
              <a:t>ist die Überschrift für</a:t>
            </a:r>
            <a:br>
              <a:rPr lang="de-DE" dirty="0" smtClean="0"/>
            </a:br>
            <a:r>
              <a:rPr lang="de-DE" dirty="0" smtClean="0"/>
              <a:t>die Startfolie!</a:t>
            </a:r>
            <a:endParaRPr lang="de-DE" dirty="0"/>
          </a:p>
        </p:txBody>
      </p:sp>
    </p:spTree>
    <p:extLst>
      <p:ext uri="{BB962C8B-B14F-4D97-AF65-F5344CB8AC3E}">
        <p14:creationId xmlns:p14="http://schemas.microsoft.com/office/powerpoint/2010/main" val="9428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F569C1-C1C4-8347-A032-46C2B825D2C0}"/>
              </a:ext>
            </a:extLst>
          </p:cNvPr>
          <p:cNvSpPr>
            <a:spLocks noGrp="1"/>
          </p:cNvSpPr>
          <p:nvPr>
            <p:ph type="title"/>
          </p:nvPr>
        </p:nvSpPr>
        <p:spPr>
          <a:xfrm>
            <a:off x="587377" y="450334"/>
            <a:ext cx="8023225" cy="775597"/>
          </a:xfrm>
          <a:prstGeom prst="rect">
            <a:avLst/>
          </a:prstGeom>
        </p:spPr>
        <p:txBody>
          <a:bodyPr vert="horz" wrap="square" lIns="0" tIns="0" rIns="0" bIns="0" rtlCol="0" anchor="t" anchorCtr="0">
            <a:normAutofit/>
          </a:bodyPr>
          <a:lstStyle/>
          <a:p>
            <a:r>
              <a:rPr lang="de-DE" dirty="0"/>
              <a:t>Das ist eine Folien-Überschrift</a:t>
            </a:r>
            <a:br>
              <a:rPr lang="de-DE" dirty="0"/>
            </a:br>
            <a:r>
              <a:rPr lang="de-DE" dirty="0"/>
              <a:t>auch zweizeilig möglich</a:t>
            </a:r>
          </a:p>
        </p:txBody>
      </p:sp>
      <p:sp>
        <p:nvSpPr>
          <p:cNvPr id="3" name="Textplatzhalter 2">
            <a:extLst>
              <a:ext uri="{FF2B5EF4-FFF2-40B4-BE49-F238E27FC236}">
                <a16:creationId xmlns:a16="http://schemas.microsoft.com/office/drawing/2014/main" id="{B8C4563A-7100-BC44-B53B-CBA151437573}"/>
              </a:ext>
            </a:extLst>
          </p:cNvPr>
          <p:cNvSpPr>
            <a:spLocks noGrp="1"/>
          </p:cNvSpPr>
          <p:nvPr>
            <p:ph type="body" idx="1"/>
          </p:nvPr>
        </p:nvSpPr>
        <p:spPr>
          <a:xfrm>
            <a:off x="587376" y="1628777"/>
            <a:ext cx="11017249" cy="4321175"/>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D3D157D-60C0-41FD-BE28-F1453F2B57F0}" type="datetime1">
              <a:rPr lang="de-DE" smtClean="0"/>
              <a:t>20.08.2024</a:t>
            </a:fld>
            <a:endParaRPr lang="de-DE" dirty="0"/>
          </a:p>
        </p:txBody>
      </p:sp>
      <p:sp>
        <p:nvSpPr>
          <p:cNvPr id="8" name="Fußzeilenplatzhalter 7"/>
          <p:cNvSpPr>
            <a:spLocks noGrp="1"/>
          </p:cNvSpPr>
          <p:nvPr>
            <p:ph type="ftr" sz="quarter" idx="3"/>
          </p:nvPr>
        </p:nvSpPr>
        <p:spPr>
          <a:xfrm>
            <a:off x="3575720" y="6492875"/>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smtClean="0"/>
              <a:t>www.metropolregionnuernberg.de</a:t>
            </a:r>
            <a:endParaRPr lang="de-DE" dirty="0"/>
          </a:p>
        </p:txBody>
      </p:sp>
      <p:sp>
        <p:nvSpPr>
          <p:cNvPr id="9" name="Foliennummernplatzhalter 8"/>
          <p:cNvSpPr>
            <a:spLocks noGrp="1"/>
          </p:cNvSpPr>
          <p:nvPr>
            <p:ph type="sldNum" sz="quarter" idx="4"/>
          </p:nvPr>
        </p:nvSpPr>
        <p:spPr>
          <a:xfrm>
            <a:off x="9423968"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B3873F-F1C1-4CAE-B8EC-7D072CC1A732}" type="slidenum">
              <a:rPr lang="de-DE" smtClean="0"/>
              <a:pPr/>
              <a:t>‹Nr.›</a:t>
            </a:fld>
            <a:endParaRPr lang="de-DE" dirty="0"/>
          </a:p>
        </p:txBody>
      </p:sp>
    </p:spTree>
    <p:extLst>
      <p:ext uri="{BB962C8B-B14F-4D97-AF65-F5344CB8AC3E}">
        <p14:creationId xmlns:p14="http://schemas.microsoft.com/office/powerpoint/2010/main" val="3673248543"/>
      </p:ext>
    </p:extLst>
  </p:cSld>
  <p:clrMap bg1="lt1" tx1="dk1" bg2="lt2" tx2="dk2" accent1="accent1" accent2="accent2" accent3="accent3" accent4="accent4" accent5="accent5" accent6="accent6" hlink="hlink" folHlink="folHlink"/>
  <p:sldLayoutIdLst>
    <p:sldLayoutId id="2147483797" r:id="rId1"/>
    <p:sldLayoutId id="2147483794" r:id="rId2"/>
    <p:sldLayoutId id="2147483798" r:id="rId3"/>
    <p:sldLayoutId id="2147483802" r:id="rId4"/>
    <p:sldLayoutId id="2147483728" r:id="rId5"/>
    <p:sldLayoutId id="2147483801" r:id="rId6"/>
    <p:sldLayoutId id="2147483799" r:id="rId7"/>
    <p:sldLayoutId id="2147483800" r:id="rId8"/>
    <p:sldLayoutId id="2147483795" r:id="rId9"/>
    <p:sldLayoutId id="2147483734" r:id="rId10"/>
  </p:sldLayoutIdLst>
  <p:hf hdr="0"/>
  <p:txStyles>
    <p:titleStyle>
      <a:lvl1pPr algn="l" defTabSz="914377" rtl="0" eaLnBrk="1" latinLnBrk="0" hangingPunct="1">
        <a:lnSpc>
          <a:spcPct val="90000"/>
        </a:lnSpc>
        <a:spcBef>
          <a:spcPct val="0"/>
        </a:spcBef>
        <a:buNone/>
        <a:defRPr lang="de-DE" sz="2800" b="0" kern="1200" dirty="0">
          <a:solidFill>
            <a:srgbClr val="3B3F45"/>
          </a:solidFill>
          <a:latin typeface="+mj-lt"/>
          <a:ea typeface="+mj-ea"/>
          <a:cs typeface="+mj-cs"/>
        </a:defRPr>
      </a:lvl1pPr>
    </p:titleStyle>
    <p:bodyStyle>
      <a:lvl1pPr marL="185734" indent="-185734" algn="l" defTabSz="914377" rtl="0" eaLnBrk="1" latinLnBrk="0" hangingPunct="1">
        <a:lnSpc>
          <a:spcPct val="90000"/>
        </a:lnSpc>
        <a:spcBef>
          <a:spcPts val="1000"/>
        </a:spcBef>
        <a:buClr>
          <a:schemeClr val="bg2"/>
        </a:buClr>
        <a:buFont typeface="Arial" panose="020B0604020202020204" pitchFamily="34" charset="0"/>
        <a:buChar char="•"/>
        <a:tabLst/>
        <a:defRPr sz="2000" kern="1200">
          <a:solidFill>
            <a:schemeClr val="tx2"/>
          </a:solidFill>
          <a:latin typeface="+mn-lt"/>
          <a:ea typeface="+mn-ea"/>
          <a:cs typeface="+mn-cs"/>
        </a:defRPr>
      </a:lvl1pPr>
      <a:lvl2pPr marL="360354" indent="-174621" algn="l" defTabSz="914377" rtl="0" eaLnBrk="1" latinLnBrk="0" hangingPunct="1">
        <a:lnSpc>
          <a:spcPct val="90000"/>
        </a:lnSpc>
        <a:spcBef>
          <a:spcPts val="500"/>
        </a:spcBef>
        <a:buClr>
          <a:schemeClr val="bg2"/>
        </a:buClr>
        <a:buFont typeface="Arial" panose="020B0604020202020204" pitchFamily="34" charset="0"/>
        <a:buChar char="•"/>
        <a:tabLst/>
        <a:defRPr sz="2000" kern="1200">
          <a:solidFill>
            <a:schemeClr val="tx2"/>
          </a:solidFill>
          <a:latin typeface="+mn-lt"/>
          <a:ea typeface="+mn-ea"/>
          <a:cs typeface="+mn-cs"/>
        </a:defRPr>
      </a:lvl2pPr>
      <a:lvl3pPr marL="534975" indent="-174621" algn="l" defTabSz="914377" rtl="0" eaLnBrk="1" latinLnBrk="0" hangingPunct="1">
        <a:lnSpc>
          <a:spcPct val="90000"/>
        </a:lnSpc>
        <a:spcBef>
          <a:spcPts val="500"/>
        </a:spcBef>
        <a:buClr>
          <a:schemeClr val="bg2"/>
        </a:buClr>
        <a:buFont typeface="Arial" panose="020B0604020202020204" pitchFamily="34" charset="0"/>
        <a:buChar char="•"/>
        <a:tabLst/>
        <a:defRPr sz="2000" kern="1200">
          <a:solidFill>
            <a:schemeClr val="tx2"/>
          </a:solidFill>
          <a:latin typeface="+mn-lt"/>
          <a:ea typeface="+mn-ea"/>
          <a:cs typeface="+mn-cs"/>
        </a:defRPr>
      </a:lvl3pPr>
      <a:lvl4pPr marL="711182" indent="-176209" algn="l" defTabSz="914377" rtl="0" eaLnBrk="1" latinLnBrk="0" hangingPunct="1">
        <a:lnSpc>
          <a:spcPct val="90000"/>
        </a:lnSpc>
        <a:spcBef>
          <a:spcPts val="500"/>
        </a:spcBef>
        <a:buClr>
          <a:schemeClr val="bg2"/>
        </a:buClr>
        <a:buFont typeface="Arial" panose="020B0604020202020204" pitchFamily="34" charset="0"/>
        <a:buChar char="•"/>
        <a:tabLst/>
        <a:defRPr sz="2000" kern="1200">
          <a:solidFill>
            <a:schemeClr val="tx2"/>
          </a:solidFill>
          <a:latin typeface="+mn-lt"/>
          <a:ea typeface="+mn-ea"/>
          <a:cs typeface="+mn-cs"/>
        </a:defRPr>
      </a:lvl4pPr>
      <a:lvl5pPr marL="896916" indent="-185734" algn="l" defTabSz="914377" rtl="0" eaLnBrk="1" latinLnBrk="0" hangingPunct="1">
        <a:lnSpc>
          <a:spcPct val="90000"/>
        </a:lnSpc>
        <a:spcBef>
          <a:spcPts val="500"/>
        </a:spcBef>
        <a:buClr>
          <a:schemeClr val="bg2"/>
        </a:buClr>
        <a:buFont typeface="Arial" panose="020B0604020202020204" pitchFamily="34" charset="0"/>
        <a:buChar char="•"/>
        <a:tabLst/>
        <a:defRPr sz="20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userDrawn="1">
          <p15:clr>
            <a:srgbClr val="F26B43"/>
          </p15:clr>
        </p15:guide>
        <p15:guide id="2" pos="278">
          <p15:clr>
            <a:srgbClr val="F26B43"/>
          </p15:clr>
        </p15:guide>
        <p15:guide id="3" pos="5473" userDrawn="1">
          <p15:clr>
            <a:srgbClr val="F26B43"/>
          </p15:clr>
        </p15:guide>
        <p15:guide id="4" orient="horz" pos="2811">
          <p15:clr>
            <a:srgbClr val="F26B43"/>
          </p15:clr>
        </p15:guide>
        <p15:guide id="5" orient="horz" pos="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18" Type="http://schemas.openxmlformats.org/officeDocument/2006/relationships/image" Target="../media/image65.jpeg"/><Relationship Id="rId26" Type="http://schemas.openxmlformats.org/officeDocument/2006/relationships/image" Target="../media/image73.jpeg"/><Relationship Id="rId39" Type="http://schemas.openxmlformats.org/officeDocument/2006/relationships/image" Target="../media/image85.png"/><Relationship Id="rId3" Type="http://schemas.openxmlformats.org/officeDocument/2006/relationships/image" Target="../media/image50.png"/><Relationship Id="rId21" Type="http://schemas.openxmlformats.org/officeDocument/2006/relationships/image" Target="../media/image68.png"/><Relationship Id="rId34" Type="http://schemas.openxmlformats.org/officeDocument/2006/relationships/image" Target="../media/image80.jpeg"/><Relationship Id="rId7" Type="http://schemas.openxmlformats.org/officeDocument/2006/relationships/image" Target="../media/image54.jpe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jpeg"/><Relationship Id="rId33" Type="http://schemas.openxmlformats.org/officeDocument/2006/relationships/image" Target="../media/image79.png"/><Relationship Id="rId38" Type="http://schemas.openxmlformats.org/officeDocument/2006/relationships/image" Target="../media/image84.png"/><Relationship Id="rId2" Type="http://schemas.openxmlformats.org/officeDocument/2006/relationships/notesSlide" Target="../notesSlides/notesSlide13.xml"/><Relationship Id="rId16" Type="http://schemas.openxmlformats.org/officeDocument/2006/relationships/image" Target="../media/image63.jpeg"/><Relationship Id="rId20" Type="http://schemas.openxmlformats.org/officeDocument/2006/relationships/image" Target="../media/image67.jpeg"/><Relationship Id="rId29"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png"/><Relationship Id="rId24" Type="http://schemas.openxmlformats.org/officeDocument/2006/relationships/image" Target="../media/image71.jpeg"/><Relationship Id="rId32" Type="http://schemas.openxmlformats.org/officeDocument/2006/relationships/image" Target="../media/image78.png"/><Relationship Id="rId37" Type="http://schemas.openxmlformats.org/officeDocument/2006/relationships/image" Target="../media/image83.jpeg"/><Relationship Id="rId40" Type="http://schemas.openxmlformats.org/officeDocument/2006/relationships/image" Target="../media/image86.png"/><Relationship Id="rId5" Type="http://schemas.openxmlformats.org/officeDocument/2006/relationships/image" Target="../media/image52.jpeg"/><Relationship Id="rId15" Type="http://schemas.openxmlformats.org/officeDocument/2006/relationships/image" Target="../media/image62.png"/><Relationship Id="rId23" Type="http://schemas.openxmlformats.org/officeDocument/2006/relationships/image" Target="../media/image70.jpeg"/><Relationship Id="rId28" Type="http://schemas.openxmlformats.org/officeDocument/2006/relationships/image" Target="https://www.fuerst-gruppe.de/fileadmin/Bilder/Icons-Signatur/fuerst-gruppe.png" TargetMode="External"/><Relationship Id="rId36" Type="http://schemas.openxmlformats.org/officeDocument/2006/relationships/image" Target="../media/image82.jpeg"/><Relationship Id="rId10" Type="http://schemas.openxmlformats.org/officeDocument/2006/relationships/image" Target="../media/image57.jpeg"/><Relationship Id="rId19" Type="http://schemas.openxmlformats.org/officeDocument/2006/relationships/image" Target="../media/image66.jpeg"/><Relationship Id="rId31" Type="http://schemas.openxmlformats.org/officeDocument/2006/relationships/image" Target="../media/image77.png"/><Relationship Id="rId4" Type="http://schemas.openxmlformats.org/officeDocument/2006/relationships/image" Target="../media/image51.wmf"/><Relationship Id="rId9" Type="http://schemas.openxmlformats.org/officeDocument/2006/relationships/image" Target="../media/image56.jpe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6.png"/><Relationship Id="rId35" Type="http://schemas.openxmlformats.org/officeDocument/2006/relationships/image" Target="../media/image81.jpe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DJsrNmhmc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4" b="7824"/>
          <a:stretch>
            <a:fillRect/>
          </a:stretch>
        </p:blipFill>
        <p:spPr/>
      </p:pic>
      <p:sp>
        <p:nvSpPr>
          <p:cNvPr id="4" name="Titel 3"/>
          <p:cNvSpPr>
            <a:spLocks noGrp="1"/>
          </p:cNvSpPr>
          <p:nvPr>
            <p:ph type="title"/>
          </p:nvPr>
        </p:nvSpPr>
        <p:spPr>
          <a:xfrm>
            <a:off x="4439816" y="2780928"/>
            <a:ext cx="5328592" cy="1872208"/>
          </a:xfrm>
        </p:spPr>
        <p:txBody>
          <a:bodyPr>
            <a:normAutofit/>
          </a:bodyPr>
          <a:lstStyle/>
          <a:p>
            <a:r>
              <a:rPr lang="de-DE" sz="3600" dirty="0" smtClean="0">
                <a:solidFill>
                  <a:schemeClr val="bg1"/>
                </a:solidFill>
                <a:effectLst>
                  <a:outerShdw blurRad="38100" dist="38100" dir="2700000" algn="tl">
                    <a:srgbClr val="000000">
                      <a:alpha val="43137"/>
                    </a:srgbClr>
                  </a:outerShdw>
                </a:effectLst>
              </a:rPr>
              <a:t>Europäische</a:t>
            </a:r>
            <a:br>
              <a:rPr lang="de-DE" sz="3600" dirty="0" smtClean="0">
                <a:solidFill>
                  <a:schemeClr val="bg1"/>
                </a:solidFill>
                <a:effectLst>
                  <a:outerShdw blurRad="38100" dist="38100" dir="2700000" algn="tl">
                    <a:srgbClr val="000000">
                      <a:alpha val="43137"/>
                    </a:srgbClr>
                  </a:outerShdw>
                </a:effectLst>
              </a:rPr>
            </a:br>
            <a:r>
              <a:rPr lang="de-DE" sz="3600" dirty="0" smtClean="0">
                <a:solidFill>
                  <a:schemeClr val="bg1"/>
                </a:solidFill>
                <a:effectLst>
                  <a:outerShdw blurRad="38100" dist="38100" dir="2700000" algn="tl">
                    <a:srgbClr val="000000">
                      <a:alpha val="43137"/>
                    </a:srgbClr>
                  </a:outerShdw>
                </a:effectLst>
              </a:rPr>
              <a:t>Metropolregion Nürnberg</a:t>
            </a:r>
            <a:r>
              <a:rPr lang="de-DE" dirty="0" smtClean="0">
                <a:solidFill>
                  <a:schemeClr val="bg1"/>
                </a:solidFill>
                <a:effectLst>
                  <a:outerShdw blurRad="38100" dist="38100" dir="2700000" algn="tl">
                    <a:srgbClr val="000000">
                      <a:alpha val="43137"/>
                    </a:srgbClr>
                  </a:outerShdw>
                </a:effectLst>
              </a:rPr>
              <a:t/>
            </a:r>
            <a:br>
              <a:rPr lang="de-DE" dirty="0" smtClean="0">
                <a:solidFill>
                  <a:schemeClr val="bg1"/>
                </a:solidFill>
                <a:effectLst>
                  <a:outerShdw blurRad="38100" dist="38100" dir="2700000" algn="tl">
                    <a:srgbClr val="000000">
                      <a:alpha val="43137"/>
                    </a:srgbClr>
                  </a:outerShdw>
                </a:effectLst>
              </a:rPr>
            </a:br>
            <a:r>
              <a:rPr lang="de-DE" dirty="0" smtClean="0">
                <a:solidFill>
                  <a:schemeClr val="bg1"/>
                </a:solidFill>
                <a:effectLst>
                  <a:outerShdw blurRad="38100" dist="38100" dir="2700000" algn="tl">
                    <a:srgbClr val="000000">
                      <a:alpha val="43137"/>
                    </a:srgbClr>
                  </a:outerShdw>
                </a:effectLst>
              </a:rPr>
              <a:t/>
            </a:r>
            <a:br>
              <a:rPr lang="de-DE" dirty="0" smtClean="0">
                <a:solidFill>
                  <a:schemeClr val="bg1"/>
                </a:solidFill>
                <a:effectLst>
                  <a:outerShdw blurRad="38100" dist="38100" dir="2700000" algn="tl">
                    <a:srgbClr val="000000">
                      <a:alpha val="43137"/>
                    </a:srgbClr>
                  </a:outerShdw>
                </a:effectLst>
              </a:rPr>
            </a:br>
            <a:r>
              <a:rPr lang="de-DE" sz="2400" dirty="0" err="1" smtClean="0">
                <a:solidFill>
                  <a:schemeClr val="bg1"/>
                </a:solidFill>
                <a:effectLst>
                  <a:outerShdw blurRad="38100" dist="38100" dir="2700000" algn="tl">
                    <a:srgbClr val="000000">
                      <a:alpha val="43137"/>
                    </a:srgbClr>
                  </a:outerShdw>
                </a:effectLst>
              </a:rPr>
              <a:t>Referent:in</a:t>
            </a:r>
            <a:r>
              <a:rPr lang="de-DE" sz="2400" dirty="0" smtClean="0">
                <a:solidFill>
                  <a:schemeClr val="bg1"/>
                </a:solidFill>
                <a:effectLst>
                  <a:outerShdw blurRad="38100" dist="38100" dir="2700000" algn="tl">
                    <a:srgbClr val="000000">
                      <a:alpha val="43137"/>
                    </a:srgbClr>
                  </a:outerShdw>
                </a:effectLst>
              </a:rPr>
              <a:t> </a:t>
            </a:r>
            <a:r>
              <a:rPr lang="de-DE" sz="2400" dirty="0">
                <a:solidFill>
                  <a:schemeClr val="bg1"/>
                </a:solidFill>
                <a:effectLst>
                  <a:outerShdw blurRad="38100" dist="38100" dir="2700000" algn="tl">
                    <a:srgbClr val="000000">
                      <a:alpha val="43137"/>
                    </a:srgbClr>
                  </a:outerShdw>
                </a:effectLst>
              </a:rPr>
              <a:t>(Name &amp; Funktion</a:t>
            </a:r>
            <a:r>
              <a:rPr lang="de-DE" sz="2400" dirty="0" smtClean="0">
                <a:solidFill>
                  <a:schemeClr val="bg1"/>
                </a:solidFill>
                <a:effectLst>
                  <a:outerShdw blurRad="38100" dist="38100" dir="2700000" algn="tl">
                    <a:srgbClr val="000000">
                      <a:alpha val="43137"/>
                    </a:srgbClr>
                  </a:outerShdw>
                </a:effectLst>
              </a:rPr>
              <a:t>)</a:t>
            </a:r>
            <a:endParaRPr lang="de-DE" sz="2400" dirty="0">
              <a:solidFill>
                <a:schemeClr val="bg1"/>
              </a:solidFill>
              <a:effectLst>
                <a:outerShdw blurRad="38100" dist="38100" dir="2700000" algn="tl">
                  <a:srgbClr val="000000">
                    <a:alpha val="43137"/>
                  </a:srgbClr>
                </a:outerShdw>
              </a:effectLst>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56" y="5589240"/>
            <a:ext cx="3456384" cy="1098766"/>
          </a:xfrm>
          <a:prstGeom prst="rect">
            <a:avLst/>
          </a:prstGeom>
        </p:spPr>
      </p:pic>
    </p:spTree>
    <p:extLst>
      <p:ext uri="{BB962C8B-B14F-4D97-AF65-F5344CB8AC3E}">
        <p14:creationId xmlns:p14="http://schemas.microsoft.com/office/powerpoint/2010/main" val="1561454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rot="20681987">
            <a:off x="-773844" y="1820835"/>
            <a:ext cx="7200804" cy="6204469"/>
          </a:xfrm>
          <a:prstGeom prst="rect">
            <a:avLst/>
          </a:prstGeom>
          <a:gradFill flip="none" rotWithShape="1">
            <a:gsLst>
              <a:gs pos="50000">
                <a:srgbClr val="CEDAEA"/>
              </a:gs>
              <a:gs pos="75000">
                <a:schemeClr val="bg1"/>
              </a:gs>
            </a:gsLst>
            <a:path path="circle">
              <a:fillToRect t="100000" r="100000"/>
            </a:path>
            <a:tileRect l="-100000" b="-100000"/>
          </a:gradFill>
          <a:ln w="9525" cap="flat" cmpd="sng" algn="ctr">
            <a:noFill/>
            <a:prstDash val="solid"/>
            <a:round/>
            <a:headEnd type="none" w="med" len="med"/>
            <a:tailEnd type="none" w="med" len="med"/>
          </a:ln>
          <a:effectLst/>
        </p:spPr>
        <p:txBody>
          <a:bodyPr/>
          <a:lstStyle/>
          <a:p>
            <a:pPr eaLnBrk="0" hangingPunct="0">
              <a:defRPr/>
            </a:pPr>
            <a:endParaRPr lang="de-DE">
              <a:ea typeface="ＭＳ Ｐゴシック" pitchFamily="124" charset="-128"/>
              <a:cs typeface="ＭＳ Ｐゴシック"/>
            </a:endParaRPr>
          </a:p>
        </p:txBody>
      </p:sp>
      <p:sp>
        <p:nvSpPr>
          <p:cNvPr id="11266" name="Rectangle 8"/>
          <p:cNvSpPr>
            <a:spLocks noChangeArrowheads="1"/>
          </p:cNvSpPr>
          <p:nvPr/>
        </p:nvSpPr>
        <p:spPr bwMode="auto">
          <a:xfrm>
            <a:off x="6600826" y="2420938"/>
            <a:ext cx="3598863" cy="4248150"/>
          </a:xfrm>
          <a:prstGeom prst="rect">
            <a:avLst/>
          </a:prstGeom>
          <a:noFill/>
          <a:ln w="9525">
            <a:noFill/>
            <a:miter lim="800000"/>
            <a:headEnd/>
            <a:tailEnd/>
          </a:ln>
        </p:spPr>
        <p:txBody>
          <a:bodyPr/>
          <a:lstStyle/>
          <a:p>
            <a:pPr marL="355600" indent="-273050" defTabSz="912813">
              <a:spcBef>
                <a:spcPts val="0"/>
              </a:spcBef>
              <a:spcAft>
                <a:spcPts val="600"/>
              </a:spcAft>
              <a:buFont typeface="Wingdings" pitchFamily="2" charset="2"/>
              <a:buChar char="§"/>
              <a:defRPr/>
            </a:pPr>
            <a:r>
              <a:rPr lang="de-DE" sz="1600" dirty="0" smtClean="0">
                <a:latin typeface="Arial" pitchFamily="34" charset="0"/>
                <a:ea typeface="ＭＳ Ｐゴシック"/>
                <a:cs typeface="Arial" pitchFamily="34" charset="0"/>
              </a:rPr>
              <a:t>Subsidiarität</a:t>
            </a:r>
            <a:endParaRPr lang="de-DE" sz="1600" dirty="0">
              <a:latin typeface="Arial" pitchFamily="34" charset="0"/>
              <a:ea typeface="ＭＳ Ｐゴシック"/>
              <a:cs typeface="Arial" pitchFamily="34" charset="0"/>
            </a:endParaRPr>
          </a:p>
          <a:p>
            <a:pPr marL="355600" indent="-273050" defTabSz="912813">
              <a:spcBef>
                <a:spcPts val="0"/>
              </a:spcBef>
              <a:spcAft>
                <a:spcPts val="600"/>
              </a:spcAft>
              <a:buFont typeface="Wingdings" pitchFamily="2" charset="2"/>
              <a:buChar char="§"/>
              <a:defRPr/>
            </a:pPr>
            <a:r>
              <a:rPr lang="de-DE" sz="1600" dirty="0">
                <a:latin typeface="Arial" pitchFamily="34" charset="0"/>
                <a:ea typeface="ＭＳ Ｐゴシック"/>
                <a:cs typeface="Arial" pitchFamily="34" charset="0"/>
              </a:rPr>
              <a:t>Freiwilligkeit</a:t>
            </a:r>
          </a:p>
          <a:p>
            <a:pPr marL="355600" indent="-273050" defTabSz="912813">
              <a:spcBef>
                <a:spcPts val="0"/>
              </a:spcBef>
              <a:spcAft>
                <a:spcPts val="600"/>
              </a:spcAft>
              <a:buFont typeface="Wingdings" pitchFamily="2" charset="2"/>
              <a:buChar char="§"/>
              <a:defRPr/>
            </a:pPr>
            <a:r>
              <a:rPr lang="de-DE" sz="1600" dirty="0">
                <a:latin typeface="Arial" pitchFamily="34" charset="0"/>
                <a:ea typeface="ＭＳ Ｐゴシック"/>
                <a:cs typeface="Arial" pitchFamily="34" charset="0"/>
              </a:rPr>
              <a:t>Gleiche Augenhöhe</a:t>
            </a:r>
          </a:p>
          <a:p>
            <a:pPr marL="355600" indent="-273050" defTabSz="912813">
              <a:spcBef>
                <a:spcPts val="0"/>
              </a:spcBef>
              <a:spcAft>
                <a:spcPts val="600"/>
              </a:spcAft>
              <a:buFont typeface="Wingdings" pitchFamily="2" charset="2"/>
              <a:buChar char="§"/>
              <a:defRPr/>
            </a:pPr>
            <a:r>
              <a:rPr lang="de-DE" sz="1600" dirty="0">
                <a:latin typeface="Arial" pitchFamily="34" charset="0"/>
                <a:ea typeface="ＭＳ Ｐゴシック"/>
                <a:cs typeface="Arial" pitchFamily="34" charset="0"/>
              </a:rPr>
              <a:t>Stadt-Land-Partnerschaft</a:t>
            </a:r>
          </a:p>
          <a:p>
            <a:pPr marL="355600" indent="-273050" defTabSz="912813">
              <a:spcBef>
                <a:spcPts val="0"/>
              </a:spcBef>
              <a:spcAft>
                <a:spcPts val="600"/>
              </a:spcAft>
              <a:buFont typeface="Wingdings" pitchFamily="2" charset="2"/>
              <a:buChar char="§"/>
              <a:defRPr/>
            </a:pPr>
            <a:r>
              <a:rPr lang="de-DE" sz="1600" dirty="0">
                <a:latin typeface="Arial" pitchFamily="34" charset="0"/>
                <a:ea typeface="ＭＳ Ｐゴシック"/>
                <a:cs typeface="Arial" pitchFamily="34" charset="0"/>
              </a:rPr>
              <a:t>Offenheit und Dynamik</a:t>
            </a:r>
          </a:p>
          <a:p>
            <a:pPr marL="355600" indent="-273050" defTabSz="912813">
              <a:spcBef>
                <a:spcPts val="0"/>
              </a:spcBef>
              <a:spcAft>
                <a:spcPts val="600"/>
              </a:spcAft>
              <a:buFont typeface="Wingdings" pitchFamily="2" charset="2"/>
              <a:buChar char="§"/>
              <a:defRPr/>
            </a:pPr>
            <a:r>
              <a:rPr lang="de-DE" sz="1600" dirty="0">
                <a:latin typeface="Arial" pitchFamily="34" charset="0"/>
                <a:ea typeface="ＭＳ Ｐゴシック"/>
                <a:cs typeface="Arial" pitchFamily="34" charset="0"/>
              </a:rPr>
              <a:t>Konsens</a:t>
            </a:r>
          </a:p>
          <a:p>
            <a:pPr marL="355600" indent="-273050" defTabSz="912813">
              <a:spcBef>
                <a:spcPts val="0"/>
              </a:spcBef>
              <a:spcAft>
                <a:spcPts val="600"/>
              </a:spcAft>
              <a:buFont typeface="Wingdings" pitchFamily="2" charset="2"/>
              <a:buChar char="§"/>
              <a:defRPr/>
            </a:pPr>
            <a:r>
              <a:rPr lang="de-DE" sz="1600" dirty="0">
                <a:latin typeface="Arial" pitchFamily="34" charset="0"/>
                <a:ea typeface="ＭＳ Ｐゴシック"/>
                <a:cs typeface="Arial" pitchFamily="34" charset="0"/>
              </a:rPr>
              <a:t>Demokratischer Kern </a:t>
            </a:r>
            <a:br>
              <a:rPr lang="de-DE" sz="1600" dirty="0">
                <a:latin typeface="Arial" pitchFamily="34" charset="0"/>
                <a:ea typeface="ＭＳ Ｐゴシック"/>
                <a:cs typeface="Arial" pitchFamily="34" charset="0"/>
              </a:rPr>
            </a:br>
            <a:r>
              <a:rPr lang="de-DE" sz="1200" dirty="0">
                <a:solidFill>
                  <a:schemeClr val="bg1">
                    <a:lumMod val="50000"/>
                  </a:schemeClr>
                </a:solidFill>
                <a:latin typeface="Arial" pitchFamily="34" charset="0"/>
                <a:ea typeface="ＭＳ Ｐゴシック"/>
                <a:cs typeface="Arial" pitchFamily="34" charset="0"/>
              </a:rPr>
              <a:t>Rat der Metropolregion</a:t>
            </a:r>
            <a:endParaRPr lang="de-DE" sz="1600" dirty="0">
              <a:solidFill>
                <a:schemeClr val="bg1">
                  <a:lumMod val="50000"/>
                </a:schemeClr>
              </a:solidFill>
              <a:latin typeface="Arial" pitchFamily="34" charset="0"/>
              <a:ea typeface="ＭＳ Ｐゴシック"/>
              <a:cs typeface="Arial" pitchFamily="34" charset="0"/>
            </a:endParaRPr>
          </a:p>
          <a:p>
            <a:pPr marL="355600" indent="-273050" defTabSz="912813">
              <a:spcBef>
                <a:spcPts val="0"/>
              </a:spcBef>
              <a:spcAft>
                <a:spcPts val="600"/>
              </a:spcAft>
              <a:buFont typeface="Wingdings" pitchFamily="2" charset="2"/>
              <a:buChar char="§"/>
              <a:defRPr/>
            </a:pPr>
            <a:r>
              <a:rPr lang="de-DE" sz="1600" dirty="0">
                <a:latin typeface="Arial" pitchFamily="34" charset="0"/>
                <a:ea typeface="ＭＳ Ｐゴシック"/>
                <a:cs typeface="Arial" pitchFamily="34" charset="0"/>
              </a:rPr>
              <a:t>Regional, multilevel Governance </a:t>
            </a:r>
            <a:br>
              <a:rPr lang="de-DE" sz="1600" dirty="0">
                <a:latin typeface="Arial" pitchFamily="34" charset="0"/>
                <a:ea typeface="ＭＳ Ｐゴシック"/>
                <a:cs typeface="Arial" pitchFamily="34" charset="0"/>
              </a:rPr>
            </a:br>
            <a:r>
              <a:rPr lang="de-DE" sz="1200" dirty="0">
                <a:solidFill>
                  <a:schemeClr val="bg1">
                    <a:lumMod val="50000"/>
                  </a:schemeClr>
                </a:solidFill>
                <a:latin typeface="Arial" pitchFamily="34" charset="0"/>
                <a:ea typeface="ＭＳ Ｐゴシック"/>
                <a:cs typeface="Arial" pitchFamily="34" charset="0"/>
              </a:rPr>
              <a:t>Vernetzung mit Wirtschaft, Wissenschaft, Kultur und Verwaltung</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1296144"/>
            <a:ext cx="3542644" cy="5013176"/>
          </a:xfrm>
          <a:prstGeom prst="rect">
            <a:avLst/>
          </a:prstGeom>
        </p:spPr>
      </p:pic>
      <p:sp>
        <p:nvSpPr>
          <p:cNvPr id="2" name="Datumsplatzhalter 1"/>
          <p:cNvSpPr>
            <a:spLocks noGrp="1"/>
          </p:cNvSpPr>
          <p:nvPr>
            <p:ph type="dt" sz="half" idx="2"/>
          </p:nvPr>
        </p:nvSpPr>
        <p:spPr/>
        <p:txBody>
          <a:bodyPr/>
          <a:lstStyle/>
          <a:p>
            <a:fld id="{ED41F576-7838-4A97-887C-5BC82431B93B}" type="datetime1">
              <a:rPr lang="de-DE" smtClean="0"/>
              <a:t>20.08.2024</a:t>
            </a:fld>
            <a:endParaRPr lang="de-DE" dirty="0"/>
          </a:p>
        </p:txBody>
      </p:sp>
      <p:sp>
        <p:nvSpPr>
          <p:cNvPr id="3" name="Fußzeilenplatzhalter 2"/>
          <p:cNvSpPr>
            <a:spLocks noGrp="1"/>
          </p:cNvSpPr>
          <p:nvPr>
            <p:ph type="ftr" sz="quarter" idx="3"/>
          </p:nvPr>
        </p:nvSpPr>
        <p:spPr/>
        <p:txBody>
          <a:bodyPr/>
          <a:lstStyle/>
          <a:p>
            <a:r>
              <a:rPr lang="de-DE" smtClean="0"/>
              <a:t>www.metropolregionnuernberg.de</a:t>
            </a:r>
            <a:endParaRPr lang="de-DE" dirty="0"/>
          </a:p>
        </p:txBody>
      </p:sp>
      <p:sp>
        <p:nvSpPr>
          <p:cNvPr id="6" name="Foliennummernplatzhalter 5"/>
          <p:cNvSpPr>
            <a:spLocks noGrp="1"/>
          </p:cNvSpPr>
          <p:nvPr>
            <p:ph type="sldNum" sz="quarter" idx="4"/>
          </p:nvPr>
        </p:nvSpPr>
        <p:spPr/>
        <p:txBody>
          <a:bodyPr/>
          <a:lstStyle/>
          <a:p>
            <a:fld id="{61B3873F-F1C1-4CAE-B8EC-7D072CC1A732}" type="slidenum">
              <a:rPr lang="de-DE" smtClean="0"/>
              <a:pPr/>
              <a:t>10</a:t>
            </a:fld>
            <a:endParaRPr lang="de-DE" dirty="0"/>
          </a:p>
        </p:txBody>
      </p:sp>
      <p:sp>
        <p:nvSpPr>
          <p:cNvPr id="9" name="Titel 5"/>
          <p:cNvSpPr>
            <a:spLocks noGrp="1"/>
          </p:cNvSpPr>
          <p:nvPr>
            <p:ph type="title"/>
          </p:nvPr>
        </p:nvSpPr>
        <p:spPr/>
        <p:txBody>
          <a:bodyPr/>
          <a:lstStyle/>
          <a:p>
            <a:r>
              <a:rPr lang="de-DE" dirty="0" smtClean="0"/>
              <a:t>Spielregeln der Zusammenarbeit</a:t>
            </a:r>
            <a:endParaRPr lang="de-DE" dirty="0"/>
          </a:p>
        </p:txBody>
      </p:sp>
    </p:spTree>
    <p:extLst>
      <p:ext uri="{BB962C8B-B14F-4D97-AF65-F5344CB8AC3E}">
        <p14:creationId xmlns:p14="http://schemas.microsoft.com/office/powerpoint/2010/main" val="13648318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49"/>
          <p:cNvGrpSpPr>
            <a:grpSpLocks/>
          </p:cNvGrpSpPr>
          <p:nvPr/>
        </p:nvGrpSpPr>
        <p:grpSpPr bwMode="auto">
          <a:xfrm>
            <a:off x="2617789" y="1052736"/>
            <a:ext cx="6738937" cy="5329237"/>
            <a:chOff x="1093788" y="1268413"/>
            <a:chExt cx="6739205" cy="5329237"/>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42" t="-8636" r="1793" b="5525"/>
            <a:stretch>
              <a:fillRect/>
            </a:stretch>
          </p:blipFill>
          <p:spPr bwMode="auto">
            <a:xfrm>
              <a:off x="1093788" y="1268413"/>
              <a:ext cx="6739205" cy="5329237"/>
            </a:xfrm>
            <a:prstGeom prst="rect">
              <a:avLst/>
            </a:prstGeom>
            <a:solidFill>
              <a:schemeClr val="bg1"/>
            </a:solidFill>
            <a:ln w="9525">
              <a:noFill/>
              <a:miter lim="800000"/>
              <a:headEnd/>
              <a:tailEnd/>
            </a:ln>
          </p:spPr>
        </p:pic>
        <p:grpSp>
          <p:nvGrpSpPr>
            <p:cNvPr id="3" name="Gruppieren 47"/>
            <p:cNvGrpSpPr>
              <a:grpSpLocks/>
            </p:cNvGrpSpPr>
            <p:nvPr/>
          </p:nvGrpSpPr>
          <p:grpSpPr bwMode="auto">
            <a:xfrm>
              <a:off x="1692299" y="2924944"/>
              <a:ext cx="5688239" cy="3413646"/>
              <a:chOff x="1692299" y="2924944"/>
              <a:chExt cx="5688239" cy="3413646"/>
            </a:xfrm>
          </p:grpSpPr>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2996952"/>
                <a:ext cx="1080120" cy="371475"/>
              </a:xfrm>
              <a:prstGeom prst="rect">
                <a:avLst/>
              </a:prstGeom>
              <a:noFill/>
              <a:ln w="9525">
                <a:noFill/>
                <a:miter lim="800000"/>
                <a:headEnd/>
                <a:tailEnd/>
              </a:ln>
            </p:spPr>
          </p:pic>
          <p:pic>
            <p:nvPicPr>
              <p:cNvPr id="14"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968" y="3717032"/>
                <a:ext cx="875928" cy="119832"/>
              </a:xfrm>
              <a:prstGeom prst="rect">
                <a:avLst/>
              </a:prstGeom>
              <a:noFill/>
              <a:ln w="9525">
                <a:noFill/>
                <a:miter lim="800000"/>
                <a:headEnd/>
                <a:tailEnd/>
              </a:ln>
            </p:spPr>
          </p:pic>
          <p:sp>
            <p:nvSpPr>
              <p:cNvPr id="15" name="Textfeld 11"/>
              <p:cNvSpPr txBox="1">
                <a:spLocks noChangeArrowheads="1"/>
              </p:cNvSpPr>
              <p:nvPr/>
            </p:nvSpPr>
            <p:spPr bwMode="auto">
              <a:xfrm>
                <a:off x="3923928" y="2924944"/>
                <a:ext cx="1080120" cy="46166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Verein Europäische Metropolregion Nürnberg e.V.</a:t>
                </a:r>
              </a:p>
            </p:txBody>
          </p:sp>
          <p:pic>
            <p:nvPicPr>
              <p:cNvPr id="1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800" y="3429000"/>
                <a:ext cx="1177256" cy="1440160"/>
              </a:xfrm>
              <a:prstGeom prst="rect">
                <a:avLst/>
              </a:prstGeom>
              <a:noFill/>
              <a:ln w="9525">
                <a:noFill/>
                <a:miter lim="800000"/>
                <a:headEnd/>
                <a:tailEnd/>
              </a:ln>
            </p:spPr>
          </p:pic>
          <p:sp>
            <p:nvSpPr>
              <p:cNvPr id="17" name="Textfeld 16"/>
              <p:cNvSpPr txBox="1"/>
              <p:nvPr/>
            </p:nvSpPr>
            <p:spPr>
              <a:xfrm>
                <a:off x="3792645" y="3462338"/>
                <a:ext cx="1368479" cy="23812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95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steuerungskreis</a:t>
                </a:r>
              </a:p>
            </p:txBody>
          </p:sp>
          <p:sp>
            <p:nvSpPr>
              <p:cNvPr id="18" name="Textfeld 17"/>
              <p:cNvSpPr txBox="1"/>
              <p:nvPr/>
            </p:nvSpPr>
            <p:spPr>
              <a:xfrm>
                <a:off x="3759306" y="3671888"/>
                <a:ext cx="1439920" cy="1082861"/>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de-DE" sz="800" b="1" i="0" u="none" strike="noStrike" kern="1200" cap="all" spc="0" normalizeH="0" baseline="0" noProof="0" dirty="0">
                    <a:ln>
                      <a:noFill/>
                    </a:ln>
                    <a:solidFill>
                      <a:srgbClr val="000000"/>
                    </a:solidFill>
                    <a:effectLst/>
                    <a:uLnTx/>
                    <a:uFillTx/>
                    <a:latin typeface="Arial Narrow" pitchFamily="34" charset="0"/>
                    <a:ea typeface="ＭＳ Ｐゴシック"/>
                    <a:cs typeface="Arial" charset="0"/>
                  </a:rPr>
                  <a:t>Vorstand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Ratsvorsitzender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rial Narrow" pitchFamily="34" charset="0"/>
                    <a:ea typeface="ＭＳ Ｐゴシック"/>
                    <a:cs typeface="Arial" charset="0"/>
                  </a:rPr>
                  <a:t>Wirtschaftsvorsitzender</a:t>
                </a:r>
                <a:endParaRPr kumimoji="0" lang="en-US"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1. stv. </a:t>
                </a:r>
                <a:r>
                  <a:rPr kumimoji="0" lang="en-US" sz="800" b="0" i="0" u="none" strike="noStrike" kern="1200" cap="none" spc="0" normalizeH="0" baseline="0" noProof="0" dirty="0" err="1">
                    <a:ln>
                      <a:noFill/>
                    </a:ln>
                    <a:solidFill>
                      <a:srgbClr val="000000"/>
                    </a:solidFill>
                    <a:effectLst/>
                    <a:uLnTx/>
                    <a:uFillTx/>
                    <a:latin typeface="Arial Narrow" pitchFamily="34" charset="0"/>
                    <a:ea typeface="ＭＳ Ｐゴシック"/>
                    <a:cs typeface="Arial" charset="0"/>
                  </a:rPr>
                  <a:t>Ratsvorsitzender</a:t>
                </a:r>
                <a:endParaRPr kumimoji="0" lang="en-US"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2. stv. </a:t>
                </a:r>
                <a:r>
                  <a:rPr kumimoji="0" lang="en-US" sz="800" b="0" i="0" u="none" strike="noStrike" kern="1200" cap="none" spc="0" normalizeH="0" baseline="0" noProof="0" dirty="0" err="1">
                    <a:ln>
                      <a:noFill/>
                    </a:ln>
                    <a:solidFill>
                      <a:srgbClr val="000000"/>
                    </a:solidFill>
                    <a:effectLst/>
                    <a:uLnTx/>
                    <a:uFillTx/>
                    <a:latin typeface="Arial Narrow" pitchFamily="34" charset="0"/>
                    <a:ea typeface="ＭＳ Ｐゴシック"/>
                    <a:cs typeface="Arial" charset="0"/>
                  </a:rPr>
                  <a:t>Ratsvorsitzender</a:t>
                </a:r>
                <a:endParaRPr kumimoji="0" lang="en-US"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endParaRPr>
              </a:p>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2 </a:t>
                </a:r>
                <a:r>
                  <a:rPr kumimoji="0" lang="en-US" sz="800" b="0" i="0" u="none" strike="noStrike" kern="1200" cap="none" spc="0" normalizeH="0" baseline="0" noProof="0" dirty="0" err="1">
                    <a:ln>
                      <a:noFill/>
                    </a:ln>
                    <a:solidFill>
                      <a:srgbClr val="000000"/>
                    </a:solidFill>
                    <a:effectLst/>
                    <a:uLnTx/>
                    <a:uFillTx/>
                    <a:latin typeface="Arial Narrow" pitchFamily="34" charset="0"/>
                    <a:ea typeface="ＭＳ Ｐゴシック"/>
                    <a:cs typeface="Arial" charset="0"/>
                  </a:rPr>
                  <a:t>WirtschaftsvertreterInnen</a:t>
                </a:r>
                <a:endParaRPr kumimoji="0" lang="en-US"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800" b="1" i="0" u="none" strike="noStrike" kern="1200" cap="all" spc="0" normalizeH="0" baseline="0" noProof="0" dirty="0">
                    <a:ln>
                      <a:noFill/>
                    </a:ln>
                    <a:solidFill>
                      <a:srgbClr val="000000"/>
                    </a:solidFill>
                    <a:effectLst/>
                    <a:uLnTx/>
                    <a:uFillTx/>
                    <a:latin typeface="Arial Narrow" pitchFamily="34" charset="0"/>
                    <a:ea typeface="ＭＳ Ｐゴシック"/>
                    <a:cs typeface="Arial" charset="0"/>
                  </a:rPr>
                  <a:t>Geschäftsstelle</a:t>
                </a:r>
                <a:endParaRPr kumimoji="0" lang="de-DE" sz="800" b="1" i="0" u="none" strike="noStrike" kern="1200" cap="all" spc="0" normalizeH="0" baseline="0" noProof="0" dirty="0">
                  <a:ln>
                    <a:noFill/>
                  </a:ln>
                  <a:solidFill>
                    <a:srgbClr val="000000"/>
                  </a:solidFill>
                  <a:effectLst/>
                  <a:uLnTx/>
                  <a:uFillTx/>
                  <a:latin typeface="Arial Narrow" pitchFamily="34" charset="0"/>
                  <a:ea typeface="ＭＳ Ｐゴシック"/>
                  <a:cs typeface="Arial" charset="0"/>
                </a:endParaRPr>
              </a:p>
            </p:txBody>
          </p:sp>
          <p:pic>
            <p:nvPicPr>
              <p:cNvPr id="19"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224" y="5933504"/>
                <a:ext cx="615528" cy="231799"/>
              </a:xfrm>
              <a:prstGeom prst="rect">
                <a:avLst/>
              </a:prstGeom>
              <a:noFill/>
              <a:ln w="9525">
                <a:noFill/>
                <a:miter lim="800000"/>
                <a:headEnd/>
                <a:tailEnd/>
              </a:ln>
            </p:spPr>
          </p:pic>
          <p:pic>
            <p:nvPicPr>
              <p:cNvPr id="20"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6955" y="3717032"/>
                <a:ext cx="875928" cy="119832"/>
              </a:xfrm>
              <a:prstGeom prst="rect">
                <a:avLst/>
              </a:prstGeom>
              <a:noFill/>
              <a:ln w="9525">
                <a:noFill/>
                <a:miter lim="800000"/>
                <a:headEnd/>
                <a:tailEnd/>
              </a:ln>
            </p:spPr>
          </p:pic>
          <p:sp>
            <p:nvSpPr>
              <p:cNvPr id="21" name="Textfeld 20"/>
              <p:cNvSpPr txBox="1">
                <a:spLocks noChangeArrowheads="1"/>
              </p:cNvSpPr>
              <p:nvPr/>
            </p:nvSpPr>
            <p:spPr bwMode="auto">
              <a:xfrm>
                <a:off x="2652950" y="3684809"/>
                <a:ext cx="1440160" cy="20313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3 Vertreter Ratsvorsitz</a:t>
                </a:r>
              </a:p>
            </p:txBody>
          </p:sp>
          <p:sp>
            <p:nvSpPr>
              <p:cNvPr id="22" name="Textfeld 21"/>
              <p:cNvSpPr txBox="1">
                <a:spLocks noChangeArrowheads="1"/>
              </p:cNvSpPr>
              <p:nvPr/>
            </p:nvSpPr>
            <p:spPr bwMode="auto">
              <a:xfrm>
                <a:off x="5148225" y="3676135"/>
                <a:ext cx="1152174" cy="203133"/>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3 Vertreter Wirtschaft</a:t>
                </a:r>
              </a:p>
            </p:txBody>
          </p:sp>
          <p:pic>
            <p:nvPicPr>
              <p:cNvPr id="2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149080"/>
                <a:ext cx="989831" cy="447675"/>
              </a:xfrm>
              <a:prstGeom prst="rect">
                <a:avLst/>
              </a:prstGeom>
              <a:noFill/>
              <a:ln w="9525">
                <a:noFill/>
                <a:miter lim="800000"/>
                <a:headEnd/>
                <a:tailEnd/>
              </a:ln>
            </p:spPr>
          </p:pic>
          <p:sp>
            <p:nvSpPr>
              <p:cNvPr id="24" name="Textfeld 23"/>
              <p:cNvSpPr txBox="1"/>
              <p:nvPr/>
            </p:nvSpPr>
            <p:spPr>
              <a:xfrm>
                <a:off x="1889157" y="4148138"/>
                <a:ext cx="1800297" cy="353943"/>
              </a:xfrm>
              <a:prstGeom prst="rect">
                <a:avLst/>
              </a:prstGeom>
              <a:noFill/>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850" b="1" i="0" u="none" strike="noStrike" kern="1200" cap="all" spc="0" normalizeH="0" baseline="0" noProof="0" dirty="0">
                    <a:ln>
                      <a:noFill/>
                    </a:ln>
                    <a:solidFill>
                      <a:srgbClr val="FFFFFF"/>
                    </a:solidFill>
                    <a:effectLst/>
                    <a:uLnTx/>
                    <a:uFillTx/>
                    <a:latin typeface="Arial Narrow" pitchFamily="34" charset="0"/>
                    <a:ea typeface="ＭＳ Ｐゴシック"/>
                    <a:cs typeface="Arial" charset="0"/>
                  </a:rPr>
                  <a:t>Rat der </a:t>
                </a:r>
                <a:br>
                  <a:rPr kumimoji="0" lang="de-DE" sz="850" b="1" i="0" u="none" strike="noStrike" kern="1200" cap="all" spc="0" normalizeH="0" baseline="0" noProof="0" dirty="0">
                    <a:ln>
                      <a:noFill/>
                    </a:ln>
                    <a:solidFill>
                      <a:srgbClr val="FFFFFF"/>
                    </a:solidFill>
                    <a:effectLst/>
                    <a:uLnTx/>
                    <a:uFillTx/>
                    <a:latin typeface="Arial Narrow" pitchFamily="34" charset="0"/>
                    <a:ea typeface="ＭＳ Ｐゴシック"/>
                    <a:cs typeface="Arial" charset="0"/>
                  </a:rPr>
                </a:br>
                <a:r>
                  <a:rPr kumimoji="0" lang="de-DE" sz="850" b="1" i="0" u="none" strike="noStrike" kern="1200" cap="all" spc="0" normalizeH="0" baseline="0" noProof="0" dirty="0">
                    <a:ln>
                      <a:noFill/>
                    </a:ln>
                    <a:solidFill>
                      <a:srgbClr val="FFFFFF"/>
                    </a:solidFill>
                    <a:effectLst/>
                    <a:uLnTx/>
                    <a:uFillTx/>
                    <a:latin typeface="Arial Narrow" pitchFamily="34" charset="0"/>
                    <a:ea typeface="ＭＳ Ｐゴシック"/>
                    <a:cs typeface="Arial" charset="0"/>
                  </a:rPr>
                  <a:t>Metropolregion Nürnberg</a:t>
                </a:r>
              </a:p>
            </p:txBody>
          </p:sp>
          <p:pic>
            <p:nvPicPr>
              <p:cNvPr id="2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4149080"/>
                <a:ext cx="1224136" cy="428625"/>
              </a:xfrm>
              <a:prstGeom prst="rect">
                <a:avLst/>
              </a:prstGeom>
              <a:noFill/>
              <a:ln w="9525">
                <a:noFill/>
                <a:miter lim="800000"/>
                <a:headEnd/>
                <a:tailEnd/>
              </a:ln>
            </p:spPr>
          </p:pic>
          <p:sp>
            <p:nvSpPr>
              <p:cNvPr id="26" name="Textfeld 25"/>
              <p:cNvSpPr txBox="1"/>
              <p:nvPr/>
            </p:nvSpPr>
            <p:spPr>
              <a:xfrm>
                <a:off x="5292892" y="4148138"/>
                <a:ext cx="2036844" cy="35394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50" b="1" i="0" u="none" strike="noStrike" kern="1200" cap="all" spc="0" normalizeH="0" baseline="0" noProof="0" dirty="0">
                    <a:ln>
                      <a:noFill/>
                    </a:ln>
                    <a:solidFill>
                      <a:srgbClr val="FFFFFF"/>
                    </a:solidFill>
                    <a:effectLst/>
                    <a:uLnTx/>
                    <a:uFillTx/>
                    <a:latin typeface="Arial Narrow" pitchFamily="34" charset="0"/>
                    <a:ea typeface="ＭＳ Ｐゴシック"/>
                    <a:cs typeface="Arial" charset="0"/>
                  </a:rPr>
                  <a:t>Wirtschaft für die </a:t>
                </a:r>
                <a:br>
                  <a:rPr kumimoji="0" lang="de-DE" sz="850" b="1" i="0" u="none" strike="noStrike" kern="1200" cap="all" spc="0" normalizeH="0" baseline="0" noProof="0" dirty="0">
                    <a:ln>
                      <a:noFill/>
                    </a:ln>
                    <a:solidFill>
                      <a:srgbClr val="FFFFFF"/>
                    </a:solidFill>
                    <a:effectLst/>
                    <a:uLnTx/>
                    <a:uFillTx/>
                    <a:latin typeface="Arial Narrow" pitchFamily="34" charset="0"/>
                    <a:ea typeface="ＭＳ Ｐゴシック"/>
                    <a:cs typeface="Arial" charset="0"/>
                  </a:rPr>
                </a:br>
                <a:r>
                  <a:rPr kumimoji="0" lang="de-DE" sz="850" b="1" i="0" u="none" strike="noStrike" kern="1200" cap="all" spc="0" normalizeH="0" baseline="0" noProof="0" dirty="0">
                    <a:ln>
                      <a:noFill/>
                    </a:ln>
                    <a:solidFill>
                      <a:srgbClr val="FFFFFF"/>
                    </a:solidFill>
                    <a:effectLst/>
                    <a:uLnTx/>
                    <a:uFillTx/>
                    <a:latin typeface="Arial Narrow" pitchFamily="34" charset="0"/>
                    <a:ea typeface="ＭＳ Ｐゴシック"/>
                    <a:cs typeface="Arial" charset="0"/>
                  </a:rPr>
                  <a:t>Metropolregion Nürnberg e.V.</a:t>
                </a:r>
              </a:p>
            </p:txBody>
          </p:sp>
          <p:pic>
            <p:nvPicPr>
              <p:cNvPr id="27"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229200"/>
                <a:ext cx="1296144" cy="216024"/>
              </a:xfrm>
              <a:prstGeom prst="rect">
                <a:avLst/>
              </a:prstGeom>
              <a:noFill/>
              <a:ln w="9525">
                <a:noFill/>
                <a:miter lim="800000"/>
                <a:headEnd/>
                <a:tailEnd/>
              </a:ln>
            </p:spPr>
          </p:pic>
          <p:sp>
            <p:nvSpPr>
              <p:cNvPr id="28" name="Textfeld 30"/>
              <p:cNvSpPr txBox="1">
                <a:spLocks noChangeArrowheads="1"/>
              </p:cNvSpPr>
              <p:nvPr/>
            </p:nvSpPr>
            <p:spPr bwMode="auto">
              <a:xfrm>
                <a:off x="3707904" y="5157192"/>
                <a:ext cx="1533499"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Je 3 Vertreter </a:t>
                </a:r>
                <a:br>
                  <a:rPr kumimoji="0" lang="de-DE" alt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br>
                <a:r>
                  <a:rPr kumimoji="0" lang="de-DE" alt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rPr>
                  <a:t>Leitungsgremien Foren</a:t>
                </a:r>
                <a:endParaRPr kumimoji="0" lang="en-US" altLang="de-DE" sz="800" b="0" i="0" u="none" strike="noStrike" kern="1200" cap="none" spc="0" normalizeH="0" baseline="0" noProof="0" dirty="0">
                  <a:ln>
                    <a:noFill/>
                  </a:ln>
                  <a:solidFill>
                    <a:srgbClr val="000000"/>
                  </a:solidFill>
                  <a:effectLst/>
                  <a:uLnTx/>
                  <a:uFillTx/>
                  <a:latin typeface="Arial Narrow" pitchFamily="34" charset="0"/>
                  <a:ea typeface="ＭＳ Ｐゴシック"/>
                  <a:cs typeface="Arial" charset="0"/>
                </a:endParaRPr>
              </a:p>
            </p:txBody>
          </p:sp>
          <p:pic>
            <p:nvPicPr>
              <p:cNvPr id="29"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3849" y="5933504"/>
                <a:ext cx="615528" cy="231799"/>
              </a:xfrm>
              <a:prstGeom prst="rect">
                <a:avLst/>
              </a:prstGeom>
              <a:noFill/>
              <a:ln w="9525">
                <a:noFill/>
                <a:miter lim="800000"/>
                <a:headEnd/>
                <a:tailEnd/>
              </a:ln>
            </p:spPr>
          </p:pic>
          <p:pic>
            <p:nvPicPr>
              <p:cNvPr id="30"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949" y="5933504"/>
                <a:ext cx="615528" cy="231799"/>
              </a:xfrm>
              <a:prstGeom prst="rect">
                <a:avLst/>
              </a:prstGeom>
              <a:noFill/>
              <a:ln w="9525">
                <a:noFill/>
                <a:miter lim="800000"/>
                <a:headEnd/>
                <a:tailEnd/>
              </a:ln>
            </p:spPr>
          </p:pic>
          <p:pic>
            <p:nvPicPr>
              <p:cNvPr id="31"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6899" y="5933504"/>
                <a:ext cx="495101" cy="231799"/>
              </a:xfrm>
              <a:prstGeom prst="rect">
                <a:avLst/>
              </a:prstGeom>
              <a:noFill/>
              <a:ln w="9525">
                <a:noFill/>
                <a:miter lim="800000"/>
                <a:headEnd/>
                <a:tailEnd/>
              </a:ln>
            </p:spPr>
          </p:pic>
          <p:pic>
            <p:nvPicPr>
              <p:cNvPr id="32"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499" y="5933504"/>
                <a:ext cx="495101" cy="231799"/>
              </a:xfrm>
              <a:prstGeom prst="rect">
                <a:avLst/>
              </a:prstGeom>
              <a:noFill/>
              <a:ln w="9525">
                <a:noFill/>
                <a:miter lim="800000"/>
                <a:headEnd/>
                <a:tailEnd/>
              </a:ln>
            </p:spPr>
          </p:pic>
          <p:pic>
            <p:nvPicPr>
              <p:cNvPr id="33"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387" y="5933504"/>
                <a:ext cx="495101" cy="231799"/>
              </a:xfrm>
              <a:prstGeom prst="rect">
                <a:avLst/>
              </a:prstGeom>
              <a:noFill/>
              <a:ln w="9525">
                <a:noFill/>
                <a:miter lim="800000"/>
                <a:headEnd/>
                <a:tailEnd/>
              </a:ln>
            </p:spPr>
          </p:pic>
          <p:pic>
            <p:nvPicPr>
              <p:cNvPr id="34"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7137" y="5933504"/>
                <a:ext cx="495101" cy="231799"/>
              </a:xfrm>
              <a:prstGeom prst="rect">
                <a:avLst/>
              </a:prstGeom>
              <a:noFill/>
              <a:ln w="9525">
                <a:noFill/>
                <a:miter lim="800000"/>
                <a:headEnd/>
                <a:tailEnd/>
              </a:ln>
            </p:spPr>
          </p:pic>
          <p:pic>
            <p:nvPicPr>
              <p:cNvPr id="35"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5877272"/>
                <a:ext cx="648072" cy="231799"/>
              </a:xfrm>
              <a:prstGeom prst="rect">
                <a:avLst/>
              </a:prstGeom>
              <a:noFill/>
              <a:ln w="9525">
                <a:noFill/>
                <a:miter lim="800000"/>
                <a:headEnd/>
                <a:tailEnd/>
              </a:ln>
            </p:spPr>
          </p:pic>
          <p:pic>
            <p:nvPicPr>
              <p:cNvPr id="36"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6066284"/>
                <a:ext cx="529233" cy="231799"/>
              </a:xfrm>
              <a:prstGeom prst="rect">
                <a:avLst/>
              </a:prstGeom>
              <a:noFill/>
              <a:ln w="9525">
                <a:noFill/>
                <a:miter lim="800000"/>
                <a:headEnd/>
                <a:tailEnd/>
              </a:ln>
            </p:spPr>
          </p:pic>
          <p:sp>
            <p:nvSpPr>
              <p:cNvPr id="37" name="Textfeld 36"/>
              <p:cNvSpPr txBox="1"/>
              <p:nvPr/>
            </p:nvSpPr>
            <p:spPr>
              <a:xfrm>
                <a:off x="1692299" y="5876925"/>
                <a:ext cx="792194" cy="369332"/>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b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b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Wirtschaft und Infrastruktur</a:t>
                </a:r>
              </a:p>
            </p:txBody>
          </p:sp>
          <p:sp>
            <p:nvSpPr>
              <p:cNvPr id="38" name="Textfeld 37"/>
              <p:cNvSpPr txBox="1"/>
              <p:nvPr/>
            </p:nvSpPr>
            <p:spPr>
              <a:xfrm>
                <a:off x="2462268" y="5876925"/>
                <a:ext cx="792193" cy="276999"/>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b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b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Wissenschaft</a:t>
                </a:r>
              </a:p>
            </p:txBody>
          </p:sp>
          <p:sp>
            <p:nvSpPr>
              <p:cNvPr id="39" name="Textfeld 38"/>
              <p:cNvSpPr txBox="1"/>
              <p:nvPr/>
            </p:nvSpPr>
            <p:spPr>
              <a:xfrm>
                <a:off x="3273512" y="5876925"/>
                <a:ext cx="792194" cy="369332"/>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b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b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verkehr und Planung</a:t>
                </a:r>
              </a:p>
            </p:txBody>
          </p:sp>
          <p:sp>
            <p:nvSpPr>
              <p:cNvPr id="40" name="Textfeld 39"/>
              <p:cNvSpPr txBox="1"/>
              <p:nvPr/>
            </p:nvSpPr>
            <p:spPr>
              <a:xfrm>
                <a:off x="3951402" y="5876925"/>
                <a:ext cx="792193" cy="276999"/>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Kultur</a:t>
                </a:r>
              </a:p>
            </p:txBody>
          </p:sp>
          <p:sp>
            <p:nvSpPr>
              <p:cNvPr id="41" name="Textfeld 40"/>
              <p:cNvSpPr txBox="1"/>
              <p:nvPr/>
            </p:nvSpPr>
            <p:spPr>
              <a:xfrm>
                <a:off x="4549913" y="5876925"/>
                <a:ext cx="792194" cy="276999"/>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Sport</a:t>
                </a:r>
              </a:p>
            </p:txBody>
          </p:sp>
          <p:sp>
            <p:nvSpPr>
              <p:cNvPr id="42" name="Textfeld 41"/>
              <p:cNvSpPr txBox="1"/>
              <p:nvPr/>
            </p:nvSpPr>
            <p:spPr>
              <a:xfrm>
                <a:off x="5170650" y="5876925"/>
                <a:ext cx="792193" cy="369332"/>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Heimat und </a:t>
                </a:r>
                <a:r>
                  <a:rPr kumimoji="0" lang="de-DE" sz="600" b="1" i="0" u="none" strike="noStrike" kern="1200" cap="all" spc="0" normalizeH="0" baseline="0" noProof="0" dirty="0" err="1">
                    <a:ln>
                      <a:noFill/>
                    </a:ln>
                    <a:solidFill>
                      <a:srgbClr val="8F8D60"/>
                    </a:solidFill>
                    <a:effectLst/>
                    <a:uLnTx/>
                    <a:uFillTx/>
                    <a:latin typeface="Arial Narrow" pitchFamily="34" charset="0"/>
                    <a:ea typeface="ＭＳ Ｐゴシック"/>
                    <a:cs typeface="Arial" charset="0"/>
                  </a:rPr>
                  <a:t>FReizeit</a:t>
                </a:r>
                <a:endPar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endParaRPr>
              </a:p>
            </p:txBody>
          </p:sp>
          <p:sp>
            <p:nvSpPr>
              <p:cNvPr id="43" name="Textfeld 42"/>
              <p:cNvSpPr txBox="1"/>
              <p:nvPr/>
            </p:nvSpPr>
            <p:spPr>
              <a:xfrm>
                <a:off x="5832664" y="5876925"/>
                <a:ext cx="792194" cy="276999"/>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Marketing</a:t>
                </a:r>
              </a:p>
            </p:txBody>
          </p:sp>
          <p:sp>
            <p:nvSpPr>
              <p:cNvPr id="44" name="Textfeld 43"/>
              <p:cNvSpPr txBox="1"/>
              <p:nvPr/>
            </p:nvSpPr>
            <p:spPr>
              <a:xfrm>
                <a:off x="6423237" y="5876925"/>
                <a:ext cx="957301" cy="46166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Forum</a:t>
                </a:r>
                <a:b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b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Klimaschutz und</a:t>
                </a:r>
                <a:b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br>
                <a:r>
                  <a:rPr kumimoji="0" lang="de-DE" sz="6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rPr>
                  <a:t>nachhaltige Entwicklung</a:t>
                </a:r>
                <a:endParaRPr kumimoji="0" lang="de-DE" sz="500" b="1" i="0" u="none" strike="noStrike" kern="1200" cap="all" spc="0" normalizeH="0" baseline="0" noProof="0" dirty="0">
                  <a:ln>
                    <a:noFill/>
                  </a:ln>
                  <a:solidFill>
                    <a:srgbClr val="8F8D60"/>
                  </a:solidFill>
                  <a:effectLst/>
                  <a:uLnTx/>
                  <a:uFillTx/>
                  <a:latin typeface="Arial Narrow" pitchFamily="34" charset="0"/>
                  <a:ea typeface="ＭＳ Ｐゴシック"/>
                  <a:cs typeface="Arial" charset="0"/>
                </a:endParaRPr>
              </a:p>
            </p:txBody>
          </p:sp>
        </p:grpSp>
      </p:grpSp>
      <p:sp>
        <p:nvSpPr>
          <p:cNvPr id="7" name="Textfeld 6"/>
          <p:cNvSpPr txBox="1"/>
          <p:nvPr/>
        </p:nvSpPr>
        <p:spPr>
          <a:xfrm>
            <a:off x="666753" y="1443039"/>
            <a:ext cx="8640762" cy="889000"/>
          </a:xfrm>
          <a:prstGeom prst="rect">
            <a:avLst/>
          </a:prstGeom>
          <a:noFill/>
        </p:spPr>
        <p:txBody>
          <a:bodyPr>
            <a:spAutoFit/>
          </a:bodyPr>
          <a:lstStyle/>
          <a:p>
            <a:pPr marL="0" marR="0" lvl="0" indent="0" algn="l" defTabSz="914400" rtl="0" eaLnBrk="0" fontAlgn="base" latinLnBrk="0" hangingPunct="0">
              <a:lnSpc>
                <a:spcPct val="90000"/>
              </a:lnSpc>
              <a:spcBef>
                <a:spcPct val="0"/>
              </a:spcBef>
              <a:spcAft>
                <a:spcPts val="60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a:ea typeface="ＭＳ Ｐゴシック"/>
                <a:cs typeface="Arial" pitchFamily="34" charset="0"/>
              </a:rPr>
              <a:t>Gemeinsame Willensbildung</a:t>
            </a:r>
          </a:p>
          <a:p>
            <a:pPr marL="0" marR="0" lvl="0" indent="0" algn="l" defTabSz="914400" rtl="0" eaLnBrk="0" fontAlgn="base" latinLnBrk="0" hangingPunct="0">
              <a:lnSpc>
                <a:spcPct val="90000"/>
              </a:lnSpc>
              <a:spcBef>
                <a:spcPct val="0"/>
              </a:spcBef>
              <a:spcAft>
                <a:spcPts val="60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ＭＳ Ｐゴシック"/>
                <a:cs typeface="Arial" pitchFamily="34" charset="0"/>
              </a:rPr>
              <a:t>Die Governance der </a:t>
            </a:r>
            <a:br>
              <a:rPr kumimoji="0" lang="de-DE" sz="1600" b="0" i="0" u="none" strike="noStrike" kern="1200" cap="none" spc="0" normalizeH="0" baseline="0" noProof="0" dirty="0">
                <a:ln>
                  <a:noFill/>
                </a:ln>
                <a:solidFill>
                  <a:srgbClr val="000000"/>
                </a:solidFill>
                <a:effectLst/>
                <a:uLnTx/>
                <a:uFillTx/>
                <a:latin typeface="Arial"/>
                <a:ea typeface="ＭＳ Ｐゴシック"/>
                <a:cs typeface="Arial" pitchFamily="34" charset="0"/>
              </a:rPr>
            </a:br>
            <a:r>
              <a:rPr kumimoji="0" lang="de-DE" sz="1600" b="0" i="0" u="none" strike="noStrike" kern="1200" cap="none" spc="0" normalizeH="0" baseline="0" noProof="0" dirty="0">
                <a:ln>
                  <a:noFill/>
                </a:ln>
                <a:solidFill>
                  <a:srgbClr val="000000"/>
                </a:solidFill>
                <a:effectLst/>
                <a:uLnTx/>
                <a:uFillTx/>
                <a:latin typeface="Arial"/>
                <a:ea typeface="ＭＳ Ｐゴシック"/>
                <a:cs typeface="Arial" pitchFamily="34" charset="0"/>
              </a:rPr>
              <a:t>Metropolregion Nürnberg</a:t>
            </a:r>
            <a:endParaRPr kumimoji="0" lang="de-DE" sz="1400" b="0" i="0" u="none" strike="noStrike" kern="1200" cap="none" spc="0" normalizeH="0" baseline="0" noProof="0" dirty="0">
              <a:ln>
                <a:noFill/>
              </a:ln>
              <a:solidFill>
                <a:srgbClr val="000000"/>
              </a:solidFill>
              <a:effectLst/>
              <a:uLnTx/>
              <a:uFillTx/>
              <a:latin typeface="Arial"/>
              <a:ea typeface="ＭＳ Ｐゴシック"/>
              <a:cs typeface="Arial" pitchFamily="34" charset="0"/>
            </a:endParaRPr>
          </a:p>
        </p:txBody>
      </p:sp>
      <p:sp>
        <p:nvSpPr>
          <p:cNvPr id="4" name="Datumsplatzhalter 3"/>
          <p:cNvSpPr>
            <a:spLocks noGrp="1"/>
          </p:cNvSpPr>
          <p:nvPr>
            <p:ph type="dt" sz="half" idx="2"/>
          </p:nvPr>
        </p:nvSpPr>
        <p:spPr/>
        <p:txBody>
          <a:bodyPr/>
          <a:lstStyle/>
          <a:p>
            <a:fld id="{A9E3B8E5-C6B5-4D9C-ABB7-CC35ACAACD11}" type="datetime1">
              <a:rPr lang="de-DE" smtClean="0"/>
              <a:t>20.08.2024</a:t>
            </a:fld>
            <a:endParaRPr lang="de-DE" dirty="0"/>
          </a:p>
        </p:txBody>
      </p:sp>
      <p:sp>
        <p:nvSpPr>
          <p:cNvPr id="5" name="Fußzeilenplatzhalter 4"/>
          <p:cNvSpPr>
            <a:spLocks noGrp="1"/>
          </p:cNvSpPr>
          <p:nvPr>
            <p:ph type="ftr" sz="quarter" idx="3"/>
          </p:nvPr>
        </p:nvSpPr>
        <p:spPr/>
        <p:txBody>
          <a:bodyPr/>
          <a:lstStyle/>
          <a:p>
            <a:r>
              <a:rPr lang="de-DE" dirty="0" smtClean="0"/>
              <a:t>www.metropolregionnuernberg.de</a:t>
            </a:r>
            <a:endParaRPr lang="de-DE" dirty="0"/>
          </a:p>
        </p:txBody>
      </p:sp>
      <p:sp>
        <p:nvSpPr>
          <p:cNvPr id="6" name="Foliennummernplatzhalter 5"/>
          <p:cNvSpPr>
            <a:spLocks noGrp="1"/>
          </p:cNvSpPr>
          <p:nvPr>
            <p:ph type="sldNum" sz="quarter" idx="4"/>
          </p:nvPr>
        </p:nvSpPr>
        <p:spPr/>
        <p:txBody>
          <a:bodyPr/>
          <a:lstStyle/>
          <a:p>
            <a:fld id="{61B3873F-F1C1-4CAE-B8EC-7D072CC1A732}" type="slidenum">
              <a:rPr lang="de-DE" smtClean="0"/>
              <a:pPr/>
              <a:t>11</a:t>
            </a:fld>
            <a:endParaRPr lang="de-DE" dirty="0"/>
          </a:p>
        </p:txBody>
      </p:sp>
      <p:sp>
        <p:nvSpPr>
          <p:cNvPr id="8" name="Titel 7"/>
          <p:cNvSpPr>
            <a:spLocks noGrp="1"/>
          </p:cNvSpPr>
          <p:nvPr>
            <p:ph type="title"/>
          </p:nvPr>
        </p:nvSpPr>
        <p:spPr/>
        <p:txBody>
          <a:bodyPr/>
          <a:lstStyle/>
          <a:p>
            <a:r>
              <a:rPr lang="de-DE" dirty="0" smtClean="0"/>
              <a:t>Politik und Wirtschaft in einem Boot</a:t>
            </a:r>
            <a:endParaRPr lang="de-DE" dirty="0"/>
          </a:p>
        </p:txBody>
      </p:sp>
    </p:spTree>
    <p:extLst>
      <p:ext uri="{BB962C8B-B14F-4D97-AF65-F5344CB8AC3E}">
        <p14:creationId xmlns:p14="http://schemas.microsoft.com/office/powerpoint/2010/main" val="304987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00" y="1484784"/>
            <a:ext cx="8932867" cy="4897627"/>
          </a:xfrm>
          <a:prstGeom prst="rect">
            <a:avLst/>
          </a:prstGeom>
        </p:spPr>
      </p:pic>
      <p:pic>
        <p:nvPicPr>
          <p:cNvPr id="5" name="Grafik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28490" y="4244428"/>
            <a:ext cx="989844" cy="989844"/>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2887" y="2615897"/>
            <a:ext cx="821050" cy="73210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593" y="3602134"/>
            <a:ext cx="890262" cy="557805"/>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2887" y="5348659"/>
            <a:ext cx="937099" cy="393874"/>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2887" y="1974990"/>
            <a:ext cx="1079839" cy="419937"/>
          </a:xfrm>
          <a:prstGeom prst="rect">
            <a:avLst/>
          </a:prstGeom>
        </p:spPr>
      </p:pic>
      <p:sp>
        <p:nvSpPr>
          <p:cNvPr id="2" name="Datumsplatzhalter 1"/>
          <p:cNvSpPr>
            <a:spLocks noGrp="1"/>
          </p:cNvSpPr>
          <p:nvPr>
            <p:ph type="dt" sz="half" idx="2"/>
          </p:nvPr>
        </p:nvSpPr>
        <p:spPr/>
        <p:txBody>
          <a:bodyPr/>
          <a:lstStyle/>
          <a:p>
            <a:fld id="{28C3F1A9-10D5-4163-834F-4FA3B925F8C4}" type="datetime1">
              <a:rPr lang="de-DE" smtClean="0"/>
              <a:t>20.08.2024</a:t>
            </a:fld>
            <a:endParaRPr lang="de-DE" dirty="0"/>
          </a:p>
        </p:txBody>
      </p:sp>
      <p:sp>
        <p:nvSpPr>
          <p:cNvPr id="9" name="Fußzeilenplatzhalter 8"/>
          <p:cNvSpPr>
            <a:spLocks noGrp="1"/>
          </p:cNvSpPr>
          <p:nvPr>
            <p:ph type="ftr" sz="quarter" idx="3"/>
          </p:nvPr>
        </p:nvSpPr>
        <p:spPr/>
        <p:txBody>
          <a:bodyPr/>
          <a:lstStyle/>
          <a:p>
            <a:r>
              <a:rPr lang="de-DE" smtClean="0"/>
              <a:t>www.metropolregionnuernberg.de</a:t>
            </a:r>
            <a:endParaRPr lang="de-DE" dirty="0"/>
          </a:p>
        </p:txBody>
      </p:sp>
      <p:sp>
        <p:nvSpPr>
          <p:cNvPr id="11" name="Foliennummernplatzhalter 10"/>
          <p:cNvSpPr>
            <a:spLocks noGrp="1"/>
          </p:cNvSpPr>
          <p:nvPr>
            <p:ph type="sldNum" sz="quarter" idx="4"/>
          </p:nvPr>
        </p:nvSpPr>
        <p:spPr/>
        <p:txBody>
          <a:bodyPr/>
          <a:lstStyle/>
          <a:p>
            <a:fld id="{61B3873F-F1C1-4CAE-B8EC-7D072CC1A732}" type="slidenum">
              <a:rPr lang="de-DE" smtClean="0"/>
              <a:pPr/>
              <a:t>12</a:t>
            </a:fld>
            <a:endParaRPr lang="de-DE" dirty="0"/>
          </a:p>
        </p:txBody>
      </p:sp>
      <p:sp>
        <p:nvSpPr>
          <p:cNvPr id="15" name="Titel 14"/>
          <p:cNvSpPr>
            <a:spLocks noGrp="1"/>
          </p:cNvSpPr>
          <p:nvPr>
            <p:ph type="title"/>
          </p:nvPr>
        </p:nvSpPr>
        <p:spPr/>
        <p:txBody>
          <a:bodyPr/>
          <a:lstStyle/>
          <a:p>
            <a:r>
              <a:rPr lang="de-DE" dirty="0" smtClean="0"/>
              <a:t>Dezentrale Organisation der Geschäftsstellen </a:t>
            </a:r>
            <a:br>
              <a:rPr lang="de-DE" dirty="0" smtClean="0"/>
            </a:br>
            <a:r>
              <a:rPr lang="de-DE" dirty="0" smtClean="0"/>
              <a:t>der 8 Fachforen</a:t>
            </a:r>
            <a:endParaRPr lang="de-DE" dirty="0"/>
          </a:p>
        </p:txBody>
      </p:sp>
    </p:spTree>
    <p:extLst>
      <p:ext uri="{BB962C8B-B14F-4D97-AF65-F5344CB8AC3E}">
        <p14:creationId xmlns:p14="http://schemas.microsoft.com/office/powerpoint/2010/main" val="183497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uppieren 22"/>
          <p:cNvGrpSpPr>
            <a:grpSpLocks/>
          </p:cNvGrpSpPr>
          <p:nvPr/>
        </p:nvGrpSpPr>
        <p:grpSpPr bwMode="auto">
          <a:xfrm>
            <a:off x="1374779" y="1979405"/>
            <a:ext cx="8424935" cy="4176464"/>
            <a:chOff x="471018" y="4143513"/>
            <a:chExt cx="5737796" cy="1800639"/>
          </a:xfrm>
        </p:grpSpPr>
        <p:sp>
          <p:nvSpPr>
            <p:cNvPr id="21" name="Gleichschenkliges Dreieck 20"/>
            <p:cNvSpPr/>
            <p:nvPr/>
          </p:nvSpPr>
          <p:spPr>
            <a:xfrm>
              <a:off x="471018" y="4143952"/>
              <a:ext cx="2767795" cy="1800200"/>
            </a:xfrm>
            <a:prstGeom prst="triangle">
              <a:avLst>
                <a:gd name="adj" fmla="val 100000"/>
              </a:avLst>
            </a:prstGeom>
            <a:solidFill>
              <a:srgbClr val="D30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Gleichschenkliges Dreieck 21"/>
            <p:cNvSpPr/>
            <p:nvPr/>
          </p:nvSpPr>
          <p:spPr>
            <a:xfrm flipH="1">
              <a:off x="3441019" y="4143513"/>
              <a:ext cx="2767795" cy="1800200"/>
            </a:xfrm>
            <a:prstGeom prst="triangle">
              <a:avLst>
                <a:gd name="adj" fmla="val 100000"/>
              </a:avLst>
            </a:prstGeom>
            <a:solidFill>
              <a:srgbClr val="89B5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sp>
        <p:nvSpPr>
          <p:cNvPr id="23" name="Textfeld 22"/>
          <p:cNvSpPr txBox="1"/>
          <p:nvPr/>
        </p:nvSpPr>
        <p:spPr>
          <a:xfrm>
            <a:off x="3726053" y="1333011"/>
            <a:ext cx="7015233"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a:ea typeface="ＭＳ Ｐゴシック" pitchFamily="1" charset="-128"/>
                <a:cs typeface="ＭＳ Ｐゴシック"/>
              </a:rPr>
              <a:t>Vorstand des </a:t>
            </a:r>
            <a:r>
              <a:rPr kumimoji="0" lang="de-DE" sz="2000" b="1" i="0" u="none" strike="noStrike" kern="1200" cap="none" spc="0" normalizeH="0" baseline="0" noProof="0" dirty="0" smtClean="0">
                <a:ln>
                  <a:noFill/>
                </a:ln>
                <a:solidFill>
                  <a:srgbClr val="000000"/>
                </a:solidFill>
                <a:effectLst/>
                <a:uLnTx/>
                <a:uFillTx/>
                <a:latin typeface="Arial"/>
                <a:ea typeface="ＭＳ Ｐゴシック" pitchFamily="1" charset="-128"/>
                <a:cs typeface="ＭＳ Ｐゴシック"/>
              </a:rPr>
              <a:t>Steuerungskreises</a:t>
            </a:r>
            <a:endParaRPr kumimoji="0" lang="de-DE" sz="2000" b="0" i="0" u="none" strike="noStrike" kern="1200" cap="none" spc="0" normalizeH="0" baseline="0" noProof="0" dirty="0">
              <a:ln>
                <a:noFill/>
              </a:ln>
              <a:solidFill>
                <a:srgbClr val="000000"/>
              </a:solidFill>
              <a:effectLst/>
              <a:uLnTx/>
              <a:uFillTx/>
              <a:latin typeface="Arial"/>
              <a:ea typeface="ＭＳ Ｐゴシック" pitchFamily="1" charset="-128"/>
              <a:cs typeface="ＭＳ Ｐゴシック"/>
            </a:endParaRPr>
          </a:p>
        </p:txBody>
      </p:sp>
      <p:sp>
        <p:nvSpPr>
          <p:cNvPr id="14343" name="Textfeld 9"/>
          <p:cNvSpPr txBox="1">
            <a:spLocks noChangeArrowheads="1"/>
          </p:cNvSpPr>
          <p:nvPr/>
        </p:nvSpPr>
        <p:spPr bwMode="auto">
          <a:xfrm>
            <a:off x="2903961" y="2492896"/>
            <a:ext cx="2207635" cy="76174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de-DE" sz="1050" b="1" i="0" u="none" strike="noStrike" kern="1200" cap="none" spc="0" normalizeH="0" baseline="0" noProof="0" dirty="0">
                <a:ln>
                  <a:noFill/>
                </a:ln>
                <a:solidFill>
                  <a:srgbClr val="D30132"/>
                </a:solidFill>
                <a:effectLst/>
                <a:uLnTx/>
                <a:uFillTx/>
                <a:latin typeface="Arial"/>
                <a:ea typeface="ＭＳ Ｐゴシック"/>
                <a:cs typeface="ＭＳ Ｐゴシック"/>
              </a:rPr>
              <a:t>Ratsvorsitzender</a:t>
            </a:r>
          </a:p>
          <a:p>
            <a:pPr marL="0" marR="0" lvl="0" indent="0" algn="l" defTabSz="914400" rtl="0" eaLnBrk="0" fontAlgn="base" latinLnBrk="0" hangingPunct="0">
              <a:lnSpc>
                <a:spcPct val="100000"/>
              </a:lnSpc>
              <a:spcBef>
                <a:spcPct val="0"/>
              </a:spcBef>
              <a:spcAft>
                <a:spcPts val="300"/>
              </a:spcAft>
              <a:buClrTx/>
              <a:buSzTx/>
              <a:buFontTx/>
              <a:buNone/>
              <a:tabLst/>
              <a:defRPr/>
            </a:pPr>
            <a:r>
              <a:rPr lang="de-DE" sz="1050" b="1" dirty="0" smtClean="0">
                <a:solidFill>
                  <a:srgbClr val="000000"/>
                </a:solidFill>
                <a:latin typeface="Arial"/>
                <a:ea typeface="ＭＳ Ｐゴシック"/>
                <a:cs typeface="ＭＳ Ｐゴシック"/>
              </a:rPr>
              <a:t>Peter Reiß</a:t>
            </a:r>
            <a:endParaRPr kumimoji="0" lang="de-DE" sz="1050" b="1" i="0" u="none" strike="noStrike" kern="1200" cap="none" spc="0" normalizeH="0" baseline="0" noProof="0" dirty="0">
              <a:ln>
                <a:noFill/>
              </a:ln>
              <a:solidFill>
                <a:srgbClr val="000000"/>
              </a:solidFill>
              <a:effectLst/>
              <a:uLnTx/>
              <a:uFillTx/>
              <a:latin typeface="Arial"/>
              <a:ea typeface="ＭＳ Ｐゴシック"/>
              <a:cs typeface="ＭＳ Ｐゴシック"/>
            </a:endParaRPr>
          </a:p>
          <a:p>
            <a:pPr marL="0" marR="0" lvl="0" indent="0" algn="l" defTabSz="914400" rtl="0" eaLnBrk="0" fontAlgn="base" latinLnBrk="0" hangingPunct="0">
              <a:lnSpc>
                <a:spcPct val="100000"/>
              </a:lnSpc>
              <a:spcBef>
                <a:spcPct val="0"/>
              </a:spcBef>
              <a:spcAft>
                <a:spcPts val="300"/>
              </a:spcAft>
              <a:buClrTx/>
              <a:buSzTx/>
              <a:buFontTx/>
              <a:buNone/>
              <a:tabLst/>
              <a:defRPr/>
            </a:pP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Ratsvorsitzender und</a:t>
            </a:r>
            <a:b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br>
            <a:r>
              <a:rPr lang="de-DE" sz="1000" spc="-15" noProof="0" dirty="0" smtClean="0">
                <a:solidFill>
                  <a:srgbClr val="000000">
                    <a:lumMod val="75000"/>
                    <a:lumOff val="25000"/>
                  </a:srgbClr>
                </a:solidFill>
                <a:latin typeface="Arial Narrow" pitchFamily="34" charset="0"/>
                <a:ea typeface="ＭＳ Ｐゴシック"/>
                <a:cs typeface="ＭＳ Ｐゴシック"/>
              </a:rPr>
              <a:t>Oberbürgermeister </a:t>
            </a:r>
            <a:r>
              <a:rPr kumimoji="0" lang="de-DE" sz="1000" b="0" i="0" u="none" strike="noStrike" kern="1200" cap="none" spc="-15" normalizeH="0" baseline="0" noProof="0" dirty="0" smtClean="0">
                <a:ln>
                  <a:noFill/>
                </a:ln>
                <a:solidFill>
                  <a:srgbClr val="000000">
                    <a:lumMod val="75000"/>
                    <a:lumOff val="25000"/>
                  </a:srgbClr>
                </a:solidFill>
                <a:effectLst/>
                <a:uLnTx/>
                <a:uFillTx/>
                <a:latin typeface="Arial Narrow" pitchFamily="34" charset="0"/>
                <a:ea typeface="ＭＳ Ｐゴシック"/>
                <a:cs typeface="ＭＳ Ｐゴシック"/>
              </a:rPr>
              <a:t>der Stadt Schwabach</a:t>
            </a:r>
            <a:endParaRPr kumimoji="0" lang="de-DE" sz="1000" b="0" i="0" u="none" strike="noStrike" kern="1200" cap="none" spc="-15"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endParaRPr>
          </a:p>
        </p:txBody>
      </p:sp>
      <p:sp>
        <p:nvSpPr>
          <p:cNvPr id="12" name="Textfeld 11"/>
          <p:cNvSpPr txBox="1"/>
          <p:nvPr/>
        </p:nvSpPr>
        <p:spPr bwMode="auto">
          <a:xfrm>
            <a:off x="2919122" y="3643567"/>
            <a:ext cx="2334138" cy="561692"/>
          </a:xfrm>
          <a:prstGeom prst="rect">
            <a:avLst/>
          </a:prstGeom>
          <a:noFill/>
        </p:spPr>
        <p:txBody>
          <a:bodyPr wrap="square">
            <a:spAutoFit/>
          </a:bodyPr>
          <a:lstStyle/>
          <a:p>
            <a:pPr lvl="0" eaLnBrk="0" hangingPunct="0">
              <a:spcAft>
                <a:spcPts val="300"/>
              </a:spcAft>
              <a:defRPr/>
            </a:pPr>
            <a:r>
              <a:rPr lang="de-DE" sz="1050" b="1" dirty="0" smtClean="0">
                <a:solidFill>
                  <a:srgbClr val="000000"/>
                </a:solidFill>
                <a:latin typeface="Arial"/>
                <a:ea typeface="ＭＳ Ｐゴシック"/>
                <a:cs typeface="Arial" pitchFamily="34" charset="0"/>
              </a:rPr>
              <a:t>Johann Kalb</a:t>
            </a:r>
            <a:r>
              <a:rPr kumimoji="0" lang="de-DE" sz="1050" b="1" i="0" u="none" strike="noStrike" kern="1200" cap="none" spc="0" normalizeH="0" baseline="0" noProof="0" dirty="0">
                <a:ln>
                  <a:noFill/>
                </a:ln>
                <a:solidFill>
                  <a:srgbClr val="000000"/>
                </a:solidFill>
                <a:effectLst/>
                <a:uLnTx/>
                <a:uFillTx/>
                <a:latin typeface="Arial"/>
                <a:ea typeface="ＭＳ Ｐゴシック"/>
                <a:cs typeface="Arial" pitchFamily="34" charset="0"/>
              </a:rPr>
              <a:t/>
            </a:r>
            <a:br>
              <a:rPr kumimoji="0" lang="de-DE" sz="1050" b="1" i="0" u="none" strike="noStrike" kern="1200" cap="none" spc="0" normalizeH="0" baseline="0" noProof="0" dirty="0">
                <a:ln>
                  <a:noFill/>
                </a:ln>
                <a:solidFill>
                  <a:srgbClr val="000000"/>
                </a:solidFill>
                <a:effectLst/>
                <a:uLnTx/>
                <a:uFillTx/>
                <a:latin typeface="Arial"/>
                <a:ea typeface="ＭＳ Ｐゴシック"/>
                <a:cs typeface="Arial" pitchFamily="34" charset="0"/>
              </a:rPr>
            </a:br>
            <a:r>
              <a:rPr kumimoji="0" lang="en-US" sz="1000" b="0" i="0" u="none" strike="noStrike" kern="1200" cap="none" spc="-15"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1. </a:t>
            </a:r>
            <a:r>
              <a:rPr kumimoji="0" lang="en-US" sz="1000" b="0" i="0" u="none" strike="noStrike" kern="1200" cap="none" spc="-15" normalizeH="0" baseline="0" noProof="0" dirty="0" err="1">
                <a:ln>
                  <a:noFill/>
                </a:ln>
                <a:solidFill>
                  <a:srgbClr val="000000">
                    <a:lumMod val="75000"/>
                    <a:lumOff val="25000"/>
                  </a:srgbClr>
                </a:solidFill>
                <a:effectLst/>
                <a:uLnTx/>
                <a:uFillTx/>
                <a:latin typeface="Arial Narrow" pitchFamily="34" charset="0"/>
                <a:ea typeface="ＭＳ Ｐゴシック"/>
                <a:cs typeface="ＭＳ Ｐゴシック"/>
              </a:rPr>
              <a:t>stv</a:t>
            </a:r>
            <a:r>
              <a:rPr kumimoji="0" lang="en-US" sz="1000" b="0" i="0" u="none" strike="noStrike" kern="1200" cap="none" spc="-15"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 </a:t>
            </a:r>
            <a:r>
              <a:rPr kumimoji="0" lang="en-US" sz="1000" b="0" i="0" u="none" strike="noStrike" kern="1200" cap="none" spc="-15" normalizeH="0" baseline="0" noProof="0" dirty="0" err="1">
                <a:ln>
                  <a:noFill/>
                </a:ln>
                <a:solidFill>
                  <a:srgbClr val="000000">
                    <a:lumMod val="75000"/>
                    <a:lumOff val="25000"/>
                  </a:srgbClr>
                </a:solidFill>
                <a:effectLst/>
                <a:uLnTx/>
                <a:uFillTx/>
                <a:latin typeface="Arial Narrow" pitchFamily="34" charset="0"/>
                <a:ea typeface="ＭＳ Ｐゴシック"/>
                <a:cs typeface="ＭＳ Ｐゴシック"/>
              </a:rPr>
              <a:t>Ratsvorsitzender</a:t>
            </a:r>
            <a:r>
              <a:rPr kumimoji="0" lang="de-DE" sz="1000" b="0" i="0" u="none" strike="noStrike" kern="1200" cap="none" spc="-15"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 und</a:t>
            </a:r>
            <a:br>
              <a:rPr kumimoji="0" lang="de-DE" sz="1000" b="0" i="0" u="none" strike="noStrike" kern="1200" cap="none" spc="-15"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br>
            <a:r>
              <a:rPr lang="de-DE" sz="1000" spc="-15" dirty="0">
                <a:solidFill>
                  <a:srgbClr val="000000">
                    <a:lumMod val="75000"/>
                    <a:lumOff val="25000"/>
                  </a:srgbClr>
                </a:solidFill>
                <a:latin typeface="Arial Narrow" pitchFamily="34" charset="0"/>
                <a:ea typeface="ＭＳ Ｐゴシック"/>
                <a:cs typeface="ＭＳ Ｐゴシック"/>
              </a:rPr>
              <a:t>Landrat des Landkreises Bamberg</a:t>
            </a:r>
          </a:p>
        </p:txBody>
      </p:sp>
      <p:sp>
        <p:nvSpPr>
          <p:cNvPr id="18" name="Textfeld 17"/>
          <p:cNvSpPr txBox="1"/>
          <p:nvPr/>
        </p:nvSpPr>
        <p:spPr bwMode="auto">
          <a:xfrm>
            <a:off x="8331073" y="2492896"/>
            <a:ext cx="3148557" cy="915635"/>
          </a:xfrm>
          <a:prstGeom prst="rect">
            <a:avLst/>
          </a:prstGeom>
          <a:noFill/>
        </p:spPr>
        <p:txBody>
          <a:bodyPr wrap="square">
            <a:spAutoFit/>
          </a:bodyPr>
          <a:lstStyle/>
          <a:p>
            <a:pPr marL="257175" marR="0" lvl="0" indent="-257175" algn="l" defTabSz="914400" rtl="0" eaLnBrk="0" fontAlgn="base" latinLnBrk="0" hangingPunct="0">
              <a:lnSpc>
                <a:spcPct val="100000"/>
              </a:lnSpc>
              <a:spcBef>
                <a:spcPct val="0"/>
              </a:spcBef>
              <a:spcAft>
                <a:spcPts val="0"/>
              </a:spcAft>
              <a:buClrTx/>
              <a:buSzTx/>
              <a:buFontTx/>
              <a:buNone/>
              <a:tabLst/>
              <a:defRPr/>
            </a:pPr>
            <a:r>
              <a:rPr kumimoji="0" lang="de-DE" sz="1050" b="1" i="0" u="none" strike="noStrike" kern="1200" cap="none" spc="0" normalizeH="0" baseline="0" noProof="0" dirty="0">
                <a:ln>
                  <a:noFill/>
                </a:ln>
                <a:solidFill>
                  <a:srgbClr val="7190F5"/>
                </a:solidFill>
                <a:effectLst/>
                <a:uLnTx/>
                <a:uFillTx/>
                <a:latin typeface="Arial"/>
                <a:ea typeface="ＭＳ Ｐゴシック"/>
                <a:cs typeface="ＭＳ Ｐゴシック"/>
              </a:rPr>
              <a:t>Wirtschaftsvorsitzender</a:t>
            </a:r>
          </a:p>
          <a:p>
            <a:pPr marL="257175" marR="0" lvl="0" indent="-257175" algn="l" defTabSz="914400" rtl="0" eaLnBrk="0" fontAlgn="base" latinLnBrk="0" hangingPunct="0">
              <a:lnSpc>
                <a:spcPct val="100000"/>
              </a:lnSpc>
              <a:spcBef>
                <a:spcPct val="0"/>
              </a:spcBef>
              <a:spcAft>
                <a:spcPts val="30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a:ea typeface="ＭＳ Ｐゴシック"/>
                <a:cs typeface="Arial" pitchFamily="34" charset="0"/>
              </a:rPr>
              <a:t>Prof. Dr. Klaus L. Wübbenhorst </a:t>
            </a:r>
          </a:p>
          <a:p>
            <a:pPr marL="0" marR="0" lvl="0" indent="0" algn="l" defTabSz="914400" rtl="0" eaLnBrk="0" fontAlgn="base" latinLnBrk="0" hangingPunct="0">
              <a:lnSpc>
                <a:spcPct val="100000"/>
              </a:lnSpc>
              <a:spcBef>
                <a:spcPct val="0"/>
              </a:spcBef>
              <a:spcAft>
                <a:spcPts val="300"/>
              </a:spcAft>
              <a:buClrTx/>
              <a:buSzTx/>
              <a:buFontTx/>
              <a:buNone/>
              <a:tabLst/>
              <a:defRPr/>
            </a:pP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Vorstandsvorsitzender</a:t>
            </a:r>
            <a:b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b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Förderverein „Wirtschaft für die Europäische </a:t>
            </a:r>
            <a:b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b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Metropolregion Nürnberg e.V.“</a:t>
            </a:r>
          </a:p>
        </p:txBody>
      </p:sp>
      <p:sp>
        <p:nvSpPr>
          <p:cNvPr id="14350" name="Textfeld 19"/>
          <p:cNvSpPr txBox="1">
            <a:spLocks noChangeArrowheads="1"/>
          </p:cNvSpPr>
          <p:nvPr/>
        </p:nvSpPr>
        <p:spPr bwMode="auto">
          <a:xfrm>
            <a:off x="8326098" y="4886485"/>
            <a:ext cx="2760063" cy="715581"/>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Markus </a:t>
            </a:r>
            <a:r>
              <a:rPr kumimoji="0" lang="de-DE" sz="105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Lötzsch</a:t>
            </a:r>
            <a:r>
              <a:rPr kumimoji="0" lang="de-DE"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t>
            </a: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Mitglied des Vorstands des Fördervereins</a:t>
            </a: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Hauptgeschäftsführer IHK Nürnberg für Mittelfranken</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endParaRPr>
          </a:p>
        </p:txBody>
      </p:sp>
      <p:sp>
        <p:nvSpPr>
          <p:cNvPr id="14352" name="Textfeld 22"/>
          <p:cNvSpPr txBox="1">
            <a:spLocks noChangeArrowheads="1"/>
          </p:cNvSpPr>
          <p:nvPr/>
        </p:nvSpPr>
        <p:spPr bwMode="auto">
          <a:xfrm>
            <a:off x="8331170" y="3645024"/>
            <a:ext cx="2758812" cy="1069524"/>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lang="de-DE" sz="1050" b="1" dirty="0" smtClean="0">
                <a:solidFill>
                  <a:srgbClr val="000000"/>
                </a:solidFill>
                <a:ea typeface="ＭＳ Ｐゴシック"/>
                <a:cs typeface="Arial" pitchFamily="34" charset="0"/>
              </a:rPr>
              <a:t>Oliver Hartmann</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Mitglied des Vorstands des Fördervereins</a:t>
            </a: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Leiter des Regionalreferats </a:t>
            </a:r>
            <a:r>
              <a:rPr kumimoji="0" lang="de-DE" sz="1000" b="0" i="0" u="none" strike="noStrike" kern="1200" cap="none" spc="0" normalizeH="0" baseline="0" noProof="0" dirty="0" smtClean="0">
                <a:ln>
                  <a:noFill/>
                </a:ln>
                <a:solidFill>
                  <a:srgbClr val="000000">
                    <a:lumMod val="75000"/>
                    <a:lumOff val="25000"/>
                  </a:srgbClr>
                </a:solidFill>
                <a:effectLst/>
                <a:uLnTx/>
                <a:uFillTx/>
                <a:latin typeface="Arial Narrow" pitchFamily="34" charset="0"/>
                <a:ea typeface="ＭＳ Ｐゴシック"/>
                <a:cs typeface="ＭＳ Ｐゴシック"/>
              </a:rPr>
              <a:t>Siemens </a:t>
            </a:r>
            <a:r>
              <a:rPr kumimoji="0" lang="de-DE" sz="1000" b="0" i="0" u="none" strike="noStrike" kern="1200" cap="none" spc="0" normalizeH="0" baseline="0" noProof="0" dirty="0" smtClean="0">
                <a:ln>
                  <a:noFill/>
                </a:ln>
                <a:solidFill>
                  <a:srgbClr val="000000">
                    <a:lumMod val="75000"/>
                    <a:lumOff val="25000"/>
                  </a:srgbClr>
                </a:solidFill>
                <a:effectLst/>
                <a:uLnTx/>
                <a:uFillTx/>
                <a:latin typeface="Arial Narrow" pitchFamily="34" charset="0"/>
                <a:ea typeface="ＭＳ Ｐゴシック"/>
                <a:cs typeface="ＭＳ Ｐゴシック"/>
              </a:rPr>
              <a:t>Erlangen/Nürnberg</a:t>
            </a:r>
            <a:endPar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endParaRPr>
          </a:p>
          <a:p>
            <a:pPr marL="0" marR="0" lvl="0" indent="0" algn="l" defTabSz="914400" rtl="0" eaLnBrk="0" fontAlgn="base" latinLnBrk="0" hangingPunct="0">
              <a:lnSpc>
                <a:spcPct val="100000"/>
              </a:lnSpc>
              <a:spcBef>
                <a:spcPct val="0"/>
              </a:spcBef>
              <a:spcAft>
                <a:spcPts val="300"/>
              </a:spcAft>
              <a:buClrTx/>
              <a:buSzTx/>
              <a:buFontTx/>
              <a:buNone/>
              <a:tabLst/>
              <a:defRPr/>
            </a:pPr>
            <a:endParaRPr kumimoji="0" lang="de-DE" sz="9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endParaRPr>
          </a:p>
          <a:p>
            <a:pPr marL="0" marR="0" lvl="0" indent="0" algn="l" defTabSz="914400" rtl="0" eaLnBrk="0" fontAlgn="base" latinLnBrk="0" hangingPunct="0">
              <a:lnSpc>
                <a:spcPct val="100000"/>
              </a:lnSpc>
              <a:spcBef>
                <a:spcPct val="0"/>
              </a:spcBef>
              <a:spcAft>
                <a:spcPts val="300"/>
              </a:spcAft>
              <a:buClrTx/>
              <a:buSzTx/>
              <a:buFontTx/>
              <a:buNone/>
              <a:tabLst/>
              <a:defRPr/>
            </a:pPr>
            <a:endParaRPr kumimoji="0" lang="de-DE" sz="9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endParaRPr>
          </a:p>
        </p:txBody>
      </p:sp>
      <p:sp>
        <p:nvSpPr>
          <p:cNvPr id="5" name="Gleichschenkliges Dreieck 4"/>
          <p:cNvSpPr/>
          <p:nvPr/>
        </p:nvSpPr>
        <p:spPr bwMode="auto">
          <a:xfrm>
            <a:off x="3772940" y="4396488"/>
            <a:ext cx="3658233" cy="2296934"/>
          </a:xfrm>
          <a:prstGeom prst="triangle">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6467" y="4963092"/>
            <a:ext cx="674736" cy="1011153"/>
          </a:xfrm>
          <a:prstGeom prst="rect">
            <a:avLst/>
          </a:prstGeom>
          <a:effectLst>
            <a:outerShdw blurRad="50800" dist="38100" dir="2700000" algn="tl" rotWithShape="0">
              <a:prstClr val="black">
                <a:alpha val="40000"/>
              </a:prstClr>
            </a:outerShdw>
          </a:effectLst>
        </p:spPr>
      </p:pic>
      <p:sp>
        <p:nvSpPr>
          <p:cNvPr id="24" name="Textfeld 9"/>
          <p:cNvSpPr txBox="1">
            <a:spLocks noChangeArrowheads="1"/>
          </p:cNvSpPr>
          <p:nvPr/>
        </p:nvSpPr>
        <p:spPr bwMode="auto">
          <a:xfrm>
            <a:off x="4281431" y="6033751"/>
            <a:ext cx="2689313" cy="6001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a:ea typeface="ＭＳ Ｐゴシック"/>
                <a:cs typeface="ＭＳ Ｐゴシック"/>
              </a:rPr>
              <a:t>Dr. Christa Standecker</a:t>
            </a:r>
          </a:p>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Geschäftsführerin </a:t>
            </a:r>
            <a:br>
              <a:rPr kumimoji="0" lang="de-DE"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br>
            <a:r>
              <a:rPr kumimoji="0" lang="de-DE" sz="1000" b="0" i="0" u="none" strike="noStrike" kern="1200" cap="none" spc="-15" normalizeH="0" baseline="0" noProof="0" dirty="0">
                <a:ln>
                  <a:noFill/>
                </a:ln>
                <a:solidFill>
                  <a:srgbClr val="000000">
                    <a:lumMod val="75000"/>
                    <a:lumOff val="25000"/>
                  </a:srgbClr>
                </a:solidFill>
                <a:effectLst/>
                <a:uLnTx/>
                <a:uFillTx/>
                <a:latin typeface="Arial Narrow" pitchFamily="34" charset="0"/>
                <a:ea typeface="ＭＳ Ｐゴシック"/>
                <a:cs typeface="ＭＳ Ｐゴシック"/>
              </a:rPr>
              <a:t>Geschäftsstelle Metropolregion Nürnberg</a:t>
            </a:r>
          </a:p>
        </p:txBody>
      </p:sp>
      <p:sp>
        <p:nvSpPr>
          <p:cNvPr id="14345" name="Textfeld 12"/>
          <p:cNvSpPr txBox="1">
            <a:spLocks noChangeArrowheads="1"/>
          </p:cNvSpPr>
          <p:nvPr/>
        </p:nvSpPr>
        <p:spPr bwMode="auto">
          <a:xfrm>
            <a:off x="2902683" y="4880645"/>
            <a:ext cx="2547771" cy="615553"/>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lang="de-DE" sz="1050" b="1" dirty="0" smtClean="0">
                <a:solidFill>
                  <a:srgbClr val="000000"/>
                </a:solidFill>
                <a:latin typeface="Arial"/>
                <a:ea typeface="ＭＳ Ｐゴシック"/>
                <a:cs typeface="Arial" pitchFamily="34" charset="0"/>
              </a:rPr>
              <a:t>Franz Stahl</a:t>
            </a:r>
          </a:p>
          <a:p>
            <a:pPr lvl="0" eaLnBrk="0" hangingPunct="0">
              <a:spcAft>
                <a:spcPts val="300"/>
              </a:spcAft>
              <a:defRPr/>
            </a:pPr>
            <a:r>
              <a:rPr lang="en-US" sz="1050" spc="-15" dirty="0" smtClean="0">
                <a:solidFill>
                  <a:srgbClr val="000000">
                    <a:lumMod val="75000"/>
                    <a:lumOff val="25000"/>
                  </a:srgbClr>
                </a:solidFill>
                <a:latin typeface="Arial Narrow" pitchFamily="34" charset="0"/>
                <a:ea typeface="ＭＳ Ｐゴシック"/>
                <a:cs typeface="ＭＳ Ｐゴシック"/>
              </a:rPr>
              <a:t>2. </a:t>
            </a:r>
            <a:r>
              <a:rPr lang="en-US" sz="1050" spc="-15" dirty="0" err="1">
                <a:solidFill>
                  <a:srgbClr val="000000">
                    <a:lumMod val="75000"/>
                    <a:lumOff val="25000"/>
                  </a:srgbClr>
                </a:solidFill>
                <a:latin typeface="Arial Narrow" pitchFamily="34" charset="0"/>
                <a:ea typeface="ＭＳ Ｐゴシック"/>
                <a:cs typeface="ＭＳ Ｐゴシック"/>
              </a:rPr>
              <a:t>stv</a:t>
            </a:r>
            <a:r>
              <a:rPr lang="en-US" sz="1050" spc="-15" dirty="0">
                <a:solidFill>
                  <a:srgbClr val="000000">
                    <a:lumMod val="75000"/>
                    <a:lumOff val="25000"/>
                  </a:srgbClr>
                </a:solidFill>
                <a:latin typeface="Arial Narrow" pitchFamily="34" charset="0"/>
                <a:ea typeface="ＭＳ Ｐゴシック"/>
                <a:cs typeface="ＭＳ Ｐゴシック"/>
              </a:rPr>
              <a:t>. </a:t>
            </a:r>
            <a:r>
              <a:rPr lang="en-US" sz="1050" spc="-15" dirty="0" err="1">
                <a:solidFill>
                  <a:srgbClr val="000000">
                    <a:lumMod val="75000"/>
                    <a:lumOff val="25000"/>
                  </a:srgbClr>
                </a:solidFill>
                <a:latin typeface="Arial Narrow" pitchFamily="34" charset="0"/>
                <a:ea typeface="ＭＳ Ｐゴシック"/>
                <a:cs typeface="ＭＳ Ｐゴシック"/>
              </a:rPr>
              <a:t>Ratsvorsitzender</a:t>
            </a:r>
            <a:r>
              <a:rPr lang="de-DE" sz="1050" spc="-15" dirty="0">
                <a:solidFill>
                  <a:srgbClr val="000000">
                    <a:lumMod val="75000"/>
                    <a:lumOff val="25000"/>
                  </a:srgbClr>
                </a:solidFill>
                <a:latin typeface="Arial Narrow" pitchFamily="34" charset="0"/>
                <a:ea typeface="ＭＳ Ｐゴシック"/>
                <a:cs typeface="ＭＳ Ｐゴシック"/>
              </a:rPr>
              <a:t> und</a:t>
            </a:r>
            <a:br>
              <a:rPr lang="de-DE" sz="1050" spc="-15" dirty="0">
                <a:solidFill>
                  <a:srgbClr val="000000">
                    <a:lumMod val="75000"/>
                    <a:lumOff val="25000"/>
                  </a:srgbClr>
                </a:solidFill>
                <a:latin typeface="Arial Narrow" pitchFamily="34" charset="0"/>
                <a:ea typeface="ＭＳ Ｐゴシック"/>
                <a:cs typeface="ＭＳ Ｐゴシック"/>
              </a:rPr>
            </a:br>
            <a:r>
              <a:rPr lang="de-DE" sz="1050" spc="-15" dirty="0" smtClean="0">
                <a:solidFill>
                  <a:srgbClr val="000000">
                    <a:lumMod val="75000"/>
                    <a:lumOff val="25000"/>
                  </a:srgbClr>
                </a:solidFill>
                <a:latin typeface="Arial Narrow" pitchFamily="34" charset="0"/>
                <a:ea typeface="ＭＳ Ｐゴシック"/>
                <a:cs typeface="ＭＳ Ｐゴシック"/>
              </a:rPr>
              <a:t>Erster Bürgermeister der Stadt Tirschenreuth</a:t>
            </a:r>
            <a:endParaRPr kumimoji="0" lang="de-DE" sz="1050" b="1" i="0" u="none" strike="noStrike" kern="1200" cap="none" spc="0" normalizeH="0" baseline="0" noProof="0" dirty="0">
              <a:ln>
                <a:noFill/>
              </a:ln>
              <a:solidFill>
                <a:srgbClr val="000000"/>
              </a:solidFill>
              <a:effectLst/>
              <a:uLnTx/>
              <a:uFillTx/>
              <a:latin typeface="Arial"/>
              <a:ea typeface="ＭＳ Ｐゴシック"/>
              <a:cs typeface="Arial" pitchFamily="34" charset="0"/>
            </a:endParaRPr>
          </a:p>
        </p:txBody>
      </p:sp>
      <p:pic>
        <p:nvPicPr>
          <p:cNvPr id="25" name="Grafik 24"/>
          <p:cNvPicPr>
            <a:picLocks noChangeAspect="1"/>
          </p:cNvPicPr>
          <p:nvPr/>
        </p:nvPicPr>
        <p:blipFill rotWithShape="1">
          <a:blip r:embed="rId4">
            <a:extLst>
              <a:ext uri="{28A0092B-C50C-407E-A947-70E740481C1C}">
                <a14:useLocalDpi xmlns:a14="http://schemas.microsoft.com/office/drawing/2010/main" val="0"/>
              </a:ext>
            </a:extLst>
          </a:blip>
          <a:srcRect t="3798" b="9004"/>
          <a:stretch/>
        </p:blipFill>
        <p:spPr>
          <a:xfrm>
            <a:off x="7249348" y="3544578"/>
            <a:ext cx="828000" cy="1080120"/>
          </a:xfrm>
          <a:prstGeom prst="rect">
            <a:avLst/>
          </a:prstGeom>
          <a:effectLst>
            <a:outerShdw blurRad="50800" dist="38100" dir="2700000" algn="tl" rotWithShape="0">
              <a:prstClr val="black">
                <a:alpha val="40000"/>
              </a:prstClr>
            </a:outerShdw>
          </a:effectLst>
        </p:spPr>
      </p:pic>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t="4771" b="7286"/>
          <a:stretch/>
        </p:blipFill>
        <p:spPr>
          <a:xfrm>
            <a:off x="1777780" y="4797152"/>
            <a:ext cx="828000" cy="1008112"/>
          </a:xfrm>
          <a:prstGeom prst="rect">
            <a:avLst/>
          </a:prstGeom>
        </p:spPr>
      </p:pic>
      <p:pic>
        <p:nvPicPr>
          <p:cNvPr id="27" name="Grafik 26"/>
          <p:cNvPicPr>
            <a:picLocks noChangeAspect="1"/>
          </p:cNvPicPr>
          <p:nvPr/>
        </p:nvPicPr>
        <p:blipFill rotWithShape="1">
          <a:blip r:embed="rId6"/>
          <a:srcRect l="13351" r="7683"/>
          <a:stretch/>
        </p:blipFill>
        <p:spPr>
          <a:xfrm>
            <a:off x="7242475" y="4797152"/>
            <a:ext cx="827482" cy="1008000"/>
          </a:xfrm>
          <a:prstGeom prst="rect">
            <a:avLst/>
          </a:prstGeom>
        </p:spPr>
      </p:pic>
      <p:pic>
        <p:nvPicPr>
          <p:cNvPr id="2" name="Grafik 1"/>
          <p:cNvPicPr>
            <a:picLocks noChangeAspect="1"/>
          </p:cNvPicPr>
          <p:nvPr/>
        </p:nvPicPr>
        <p:blipFill rotWithShape="1">
          <a:blip r:embed="rId7" cstate="print">
            <a:extLst>
              <a:ext uri="{28A0092B-C50C-407E-A947-70E740481C1C}">
                <a14:useLocalDpi xmlns:a14="http://schemas.microsoft.com/office/drawing/2010/main" val="0"/>
              </a:ext>
            </a:extLst>
          </a:blip>
          <a:srcRect t="16664" b="2175"/>
          <a:stretch/>
        </p:blipFill>
        <p:spPr>
          <a:xfrm>
            <a:off x="7241957" y="2420889"/>
            <a:ext cx="828000" cy="1008112"/>
          </a:xfrm>
          <a:prstGeom prst="rect">
            <a:avLst/>
          </a:prstGeom>
        </p:spPr>
      </p:pic>
      <p:sp>
        <p:nvSpPr>
          <p:cNvPr id="6" name="Datumsplatzhalter 5"/>
          <p:cNvSpPr>
            <a:spLocks noGrp="1"/>
          </p:cNvSpPr>
          <p:nvPr>
            <p:ph type="dt" sz="half" idx="2"/>
          </p:nvPr>
        </p:nvSpPr>
        <p:spPr/>
        <p:txBody>
          <a:bodyPr/>
          <a:lstStyle/>
          <a:p>
            <a:fld id="{DC027977-A543-445E-9863-6B8005CFE77F}" type="datetime1">
              <a:rPr lang="de-DE" smtClean="0"/>
              <a:t>20.08.2024</a:t>
            </a:fld>
            <a:endParaRPr lang="de-DE" dirty="0"/>
          </a:p>
        </p:txBody>
      </p:sp>
      <p:sp>
        <p:nvSpPr>
          <p:cNvPr id="10" name="Foliennummernplatzhalter 9"/>
          <p:cNvSpPr>
            <a:spLocks noGrp="1"/>
          </p:cNvSpPr>
          <p:nvPr>
            <p:ph type="sldNum" sz="quarter" idx="4"/>
          </p:nvPr>
        </p:nvSpPr>
        <p:spPr/>
        <p:txBody>
          <a:bodyPr/>
          <a:lstStyle/>
          <a:p>
            <a:fld id="{61B3873F-F1C1-4CAE-B8EC-7D072CC1A732}" type="slidenum">
              <a:rPr lang="de-DE" smtClean="0"/>
              <a:pPr/>
              <a:t>13</a:t>
            </a:fld>
            <a:endParaRPr lang="de-DE" dirty="0"/>
          </a:p>
        </p:txBody>
      </p:sp>
      <p:sp>
        <p:nvSpPr>
          <p:cNvPr id="7" name="Titel 6"/>
          <p:cNvSpPr>
            <a:spLocks noGrp="1"/>
          </p:cNvSpPr>
          <p:nvPr>
            <p:ph type="title"/>
          </p:nvPr>
        </p:nvSpPr>
        <p:spPr/>
        <p:txBody>
          <a:bodyPr/>
          <a:lstStyle/>
          <a:p>
            <a:r>
              <a:rPr lang="de-DE" dirty="0" smtClean="0"/>
              <a:t>Parität und Konsens</a:t>
            </a:r>
            <a:endParaRPr lang="de-DE" dirty="0"/>
          </a:p>
        </p:txBody>
      </p:sp>
      <p:pic>
        <p:nvPicPr>
          <p:cNvPr id="11" name="Grafik 10"/>
          <p:cNvPicPr>
            <a:picLocks noChangeAspect="1"/>
          </p:cNvPicPr>
          <p:nvPr/>
        </p:nvPicPr>
        <p:blipFill rotWithShape="1">
          <a:blip r:embed="rId8" cstate="print">
            <a:extLst>
              <a:ext uri="{28A0092B-C50C-407E-A947-70E740481C1C}">
                <a14:useLocalDpi xmlns:a14="http://schemas.microsoft.com/office/drawing/2010/main" val="0"/>
              </a:ext>
            </a:extLst>
          </a:blip>
          <a:srcRect l="13568" t="19442" r="9000" b="18049"/>
          <a:stretch/>
        </p:blipFill>
        <p:spPr>
          <a:xfrm>
            <a:off x="1775520" y="2420887"/>
            <a:ext cx="832520" cy="1008000"/>
          </a:xfrm>
          <a:prstGeom prst="rect">
            <a:avLst/>
          </a:prstGeom>
        </p:spPr>
      </p:pic>
      <p:sp>
        <p:nvSpPr>
          <p:cNvPr id="28" name="Textfeld 27"/>
          <p:cNvSpPr txBox="1"/>
          <p:nvPr/>
        </p:nvSpPr>
        <p:spPr>
          <a:xfrm>
            <a:off x="551384" y="38400"/>
            <a:ext cx="8640762" cy="307777"/>
          </a:xfrm>
          <a:prstGeom prst="rect">
            <a:avLst/>
          </a:prstGeom>
          <a:noFill/>
        </p:spPr>
        <p:txBody>
          <a:bodyPr>
            <a:spAutoFit/>
          </a:bodyPr>
          <a:lstStyle/>
          <a:p>
            <a:pPr>
              <a:defRPr/>
            </a:pPr>
            <a:r>
              <a:rPr lang="de-DE" sz="1400" cap="all" dirty="0" smtClean="0">
                <a:solidFill>
                  <a:schemeClr val="bg1">
                    <a:lumMod val="50000"/>
                  </a:schemeClr>
                </a:solidFill>
                <a:latin typeface="Arial Narrow" pitchFamily="34" charset="0"/>
                <a:ea typeface="ＭＳ Ｐゴシック" pitchFamily="1" charset="-128"/>
                <a:cs typeface="Arial" pitchFamily="34" charset="0"/>
              </a:rPr>
              <a:t>Politik und Wirtschaft in einem Boot</a:t>
            </a:r>
            <a:endParaRPr lang="de-DE" sz="1400" cap="all" dirty="0">
              <a:solidFill>
                <a:schemeClr val="bg1">
                  <a:lumMod val="50000"/>
                </a:schemeClr>
              </a:solidFill>
              <a:latin typeface="Arial Narrow" pitchFamily="34" charset="0"/>
              <a:ea typeface="ＭＳ Ｐゴシック" pitchFamily="1" charset="-128"/>
              <a:cs typeface="Arial" pitchFamily="34" charset="0"/>
            </a:endParaRPr>
          </a:p>
        </p:txBody>
      </p:sp>
      <p:pic>
        <p:nvPicPr>
          <p:cNvPr id="26" name="Grafik 25"/>
          <p:cNvPicPr>
            <a:picLocks noChangeAspect="1"/>
          </p:cNvPicPr>
          <p:nvPr/>
        </p:nvPicPr>
        <p:blipFill rotWithShape="1">
          <a:blip r:embed="rId9" cstate="print">
            <a:extLst>
              <a:ext uri="{28A0092B-C50C-407E-A947-70E740481C1C}">
                <a14:useLocalDpi xmlns:a14="http://schemas.microsoft.com/office/drawing/2010/main" val="0"/>
              </a:ext>
            </a:extLst>
          </a:blip>
          <a:srcRect t="5829" b="15390"/>
          <a:stretch/>
        </p:blipFill>
        <p:spPr>
          <a:xfrm>
            <a:off x="1790619" y="3645024"/>
            <a:ext cx="831600" cy="1008112"/>
          </a:xfrm>
          <a:prstGeom prst="rect">
            <a:avLst/>
          </a:prstGeom>
        </p:spPr>
      </p:pic>
    </p:spTree>
    <p:extLst>
      <p:ext uri="{BB962C8B-B14F-4D97-AF65-F5344CB8AC3E}">
        <p14:creationId xmlns:p14="http://schemas.microsoft.com/office/powerpoint/2010/main" val="3398805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feld 29"/>
          <p:cNvSpPr txBox="1">
            <a:spLocks noChangeArrowheads="1"/>
          </p:cNvSpPr>
          <p:nvPr/>
        </p:nvSpPr>
        <p:spPr bwMode="auto">
          <a:xfrm>
            <a:off x="479376" y="375047"/>
            <a:ext cx="8309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spcAft>
                <a:spcPts val="1200"/>
              </a:spcAft>
            </a:pPr>
            <a:r>
              <a:rPr lang="de-DE" altLang="de-DE" dirty="0">
                <a:solidFill>
                  <a:srgbClr val="000000"/>
                </a:solidFill>
              </a:rPr>
              <a:t>Wirtschaft für die </a:t>
            </a:r>
            <a:r>
              <a:rPr lang="de-DE" altLang="de-DE" dirty="0" smtClean="0">
                <a:solidFill>
                  <a:srgbClr val="000000"/>
                </a:solidFill>
              </a:rPr>
              <a:t>Europäische </a:t>
            </a:r>
            <a:r>
              <a:rPr lang="de-DE" altLang="de-DE" dirty="0">
                <a:solidFill>
                  <a:srgbClr val="000000"/>
                </a:solidFill>
              </a:rPr>
              <a:t>Metropolregion Nürnberg</a:t>
            </a:r>
          </a:p>
        </p:txBody>
      </p:sp>
      <p:sp>
        <p:nvSpPr>
          <p:cNvPr id="2" name="Datumsplatzhalter 1"/>
          <p:cNvSpPr>
            <a:spLocks noGrp="1"/>
          </p:cNvSpPr>
          <p:nvPr>
            <p:ph type="dt" sz="half" idx="2"/>
          </p:nvPr>
        </p:nvSpPr>
        <p:spPr/>
        <p:txBody>
          <a:bodyPr/>
          <a:lstStyle/>
          <a:p>
            <a:fld id="{DE1E0BE9-411A-49A7-8747-CE9F6B8C3DA1}" type="datetime1">
              <a:rPr lang="de-DE" smtClean="0"/>
              <a:t>20.08.2024</a:t>
            </a:fld>
            <a:endParaRPr lang="de-DE" dirty="0"/>
          </a:p>
        </p:txBody>
      </p:sp>
      <p:sp>
        <p:nvSpPr>
          <p:cNvPr id="6" name="Foliennummernplatzhalter 5"/>
          <p:cNvSpPr>
            <a:spLocks noGrp="1"/>
          </p:cNvSpPr>
          <p:nvPr>
            <p:ph type="sldNum" sz="quarter" idx="4"/>
          </p:nvPr>
        </p:nvSpPr>
        <p:spPr/>
        <p:txBody>
          <a:bodyPr/>
          <a:lstStyle/>
          <a:p>
            <a:fld id="{61B3873F-F1C1-4CAE-B8EC-7D072CC1A732}" type="slidenum">
              <a:rPr lang="de-DE" smtClean="0"/>
              <a:pPr/>
              <a:t>14</a:t>
            </a:fld>
            <a:endParaRPr lang="de-DE" dirty="0"/>
          </a:p>
        </p:txBody>
      </p:sp>
      <p:pic>
        <p:nvPicPr>
          <p:cNvPr id="45"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087" y="1664349"/>
            <a:ext cx="9318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Gerader Verbinder 4"/>
          <p:cNvCxnSpPr>
            <a:cxnSpLocks noChangeShapeType="1"/>
          </p:cNvCxnSpPr>
          <p:nvPr/>
        </p:nvCxnSpPr>
        <p:spPr bwMode="auto">
          <a:xfrm>
            <a:off x="508000" y="1477963"/>
            <a:ext cx="10150475" cy="0"/>
          </a:xfrm>
          <a:prstGeom prst="line">
            <a:avLst/>
          </a:prstGeom>
          <a:noFill/>
          <a:ln w="22225" algn="ctr">
            <a:solidFill>
              <a:srgbClr val="D40233"/>
            </a:solidFill>
            <a:round/>
            <a:headEnd/>
            <a:tailEnd/>
          </a:ln>
          <a:extLst>
            <a:ext uri="{909E8E84-426E-40DD-AFC4-6F175D3DCCD1}">
              <a14:hiddenFill xmlns:a14="http://schemas.microsoft.com/office/drawing/2010/main">
                <a:noFill/>
              </a14:hiddenFill>
            </a:ext>
          </a:extLst>
        </p:spPr>
      </p:cxnSp>
      <p:pic>
        <p:nvPicPr>
          <p:cNvPr id="47" name="Grafik 48" descr="Z:\Region\Bildmaterial\Bilddatenbank ab 2012\Bilder mit Einzelgenehmigungen\Logos_Mitglieder Förderverein\KURZ Logo 4c.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910" y="2492113"/>
            <a:ext cx="720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Grafik 50" descr="Z:\Region\Bildmaterial\Bilddatenbank ab 2012\Bilder mit Einzelgenehmigungen\Logos_Mitglieder Förderverein\nbg_messe_214x1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414" y="3081456"/>
            <a:ext cx="12033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Grafik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1593" y="409624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descr="C:\Users\KorinthCh\Desktop\Neuer Ordner\Logos\Unbenannt - Kopie (2) - Kopi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846" y="3098143"/>
            <a:ext cx="8937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 descr="C:\Users\KorinthCh\Desktop\Neuer Ordner\Logos\Unbenannt - Kopie (3).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3284930"/>
            <a:ext cx="8255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Grafik 51" descr="Z:\Region\Bildmaterial\Bilddatenbank ab 2012\Bilder mit Einzelgenehmigungen\Logos_Mitglieder Förderverein\roedl_partner_214x125.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24991" b="33318"/>
          <a:stretch>
            <a:fillRect/>
          </a:stretch>
        </p:blipFill>
        <p:spPr bwMode="auto">
          <a:xfrm>
            <a:off x="9968855" y="3216727"/>
            <a:ext cx="14557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2382" y="3293453"/>
            <a:ext cx="1117600" cy="26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3977" y="2381702"/>
            <a:ext cx="9826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Grafik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50502" y="1679784"/>
            <a:ext cx="9604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afik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25964" y="1694722"/>
            <a:ext cx="1546428" cy="28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Grafik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17991" y="3862648"/>
            <a:ext cx="10858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Grafik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154484" y="1793380"/>
            <a:ext cx="11938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Gerader Verbinder 43"/>
          <p:cNvCxnSpPr>
            <a:cxnSpLocks noChangeShapeType="1"/>
          </p:cNvCxnSpPr>
          <p:nvPr/>
        </p:nvCxnSpPr>
        <p:spPr bwMode="auto">
          <a:xfrm>
            <a:off x="479376" y="5182945"/>
            <a:ext cx="4860000" cy="0"/>
          </a:xfrm>
          <a:prstGeom prst="line">
            <a:avLst/>
          </a:prstGeom>
          <a:noFill/>
          <a:ln w="22225" algn="ctr">
            <a:solidFill>
              <a:srgbClr val="D40233"/>
            </a:solidFill>
            <a:round/>
            <a:headEnd/>
            <a:tailEnd/>
          </a:ln>
          <a:extLst>
            <a:ext uri="{909E8E84-426E-40DD-AFC4-6F175D3DCCD1}">
              <a14:hiddenFill xmlns:a14="http://schemas.microsoft.com/office/drawing/2010/main">
                <a:noFill/>
              </a14:hiddenFill>
            </a:ext>
          </a:extLst>
        </p:spPr>
      </p:cxnSp>
      <p:sp>
        <p:nvSpPr>
          <p:cNvPr id="60" name="Rechteck 46"/>
          <p:cNvSpPr>
            <a:spLocks noChangeArrowheads="1"/>
          </p:cNvSpPr>
          <p:nvPr/>
        </p:nvSpPr>
        <p:spPr bwMode="auto">
          <a:xfrm>
            <a:off x="396562" y="4853726"/>
            <a:ext cx="200772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spcAft>
                <a:spcPts val="600"/>
              </a:spcAft>
            </a:pPr>
            <a:r>
              <a:rPr lang="de-DE" altLang="de-DE" sz="1400" b="1" dirty="0">
                <a:solidFill>
                  <a:srgbClr val="D40233"/>
                </a:solidFill>
                <a:latin typeface="Arial Narrow" panose="020B0606020202030204" pitchFamily="34" charset="0"/>
              </a:rPr>
              <a:t>SPITZENSPORTPARTNER</a:t>
            </a:r>
          </a:p>
        </p:txBody>
      </p:sp>
      <p:pic>
        <p:nvPicPr>
          <p:cNvPr id="61" name="Grafik 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59496" y="5363920"/>
            <a:ext cx="7223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Grafik 6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47638" y="5507588"/>
            <a:ext cx="5778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Grafik 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4188" y="2311400"/>
            <a:ext cx="4889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hteck 2"/>
          <p:cNvSpPr>
            <a:spLocks noChangeArrowheads="1"/>
          </p:cNvSpPr>
          <p:nvPr/>
        </p:nvSpPr>
        <p:spPr bwMode="auto">
          <a:xfrm>
            <a:off x="939964" y="6361902"/>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0" hangingPunct="0">
              <a:spcAft>
                <a:spcPts val="600"/>
              </a:spcAft>
            </a:pPr>
            <a:r>
              <a:rPr lang="de-DE" altLang="de-DE" sz="1400" b="1" dirty="0" smtClean="0">
                <a:solidFill>
                  <a:srgbClr val="D40233"/>
                </a:solidFill>
                <a:latin typeface="Arial Narrow" panose="020B0606020202030204" pitchFamily="34" charset="0"/>
              </a:rPr>
              <a:t>173 </a:t>
            </a:r>
            <a:r>
              <a:rPr lang="de-DE" altLang="de-DE" sz="1400" b="1" dirty="0">
                <a:solidFill>
                  <a:srgbClr val="D40233"/>
                </a:solidFill>
                <a:latin typeface="Arial Narrow" panose="020B0606020202030204" pitchFamily="34" charset="0"/>
              </a:rPr>
              <a:t>MITGLIEDER, DAVON </a:t>
            </a:r>
            <a:r>
              <a:rPr lang="de-DE" altLang="de-DE" sz="1400" b="1" dirty="0" smtClean="0">
                <a:solidFill>
                  <a:srgbClr val="D40233"/>
                </a:solidFill>
                <a:latin typeface="Arial Narrow" panose="020B0606020202030204" pitchFamily="34" charset="0"/>
              </a:rPr>
              <a:t>32 </a:t>
            </a:r>
            <a:r>
              <a:rPr lang="de-DE" altLang="de-DE" sz="1400" b="1" dirty="0">
                <a:solidFill>
                  <a:srgbClr val="D40233"/>
                </a:solidFill>
                <a:latin typeface="Arial Narrow" panose="020B0606020202030204" pitchFamily="34" charset="0"/>
              </a:rPr>
              <a:t>LEUCHTTURM-UNTERNEHMEN</a:t>
            </a:r>
          </a:p>
        </p:txBody>
      </p:sp>
      <p:pic>
        <p:nvPicPr>
          <p:cNvPr id="65" name="Grafik 1"/>
          <p:cNvPicPr>
            <a:picLocks noChangeAspect="1"/>
          </p:cNvPicPr>
          <p:nvPr/>
        </p:nvPicPr>
        <p:blipFill>
          <a:blip r:embed="rId19">
            <a:extLst>
              <a:ext uri="{28A0092B-C50C-407E-A947-70E740481C1C}">
                <a14:useLocalDpi xmlns:a14="http://schemas.microsoft.com/office/drawing/2010/main" val="0"/>
              </a:ext>
            </a:extLst>
          </a:blip>
          <a:srcRect t="17842" b="16261"/>
          <a:stretch>
            <a:fillRect/>
          </a:stretch>
        </p:blipFill>
        <p:spPr bwMode="auto">
          <a:xfrm>
            <a:off x="6562160" y="4010517"/>
            <a:ext cx="11398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Grafik 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84970" y="4033996"/>
            <a:ext cx="1051939" cy="2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Grafik 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634164" y="1548905"/>
            <a:ext cx="979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Grafik 3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693131" y="3146686"/>
            <a:ext cx="1066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Grafik 1"/>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0127808" y="1702475"/>
            <a:ext cx="10906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Grafik 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086612" y="2304811"/>
            <a:ext cx="1136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descr="Bildergebnis für staedtler mars gmbh &amp; co. kg Logo"/>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74864" y="3869260"/>
            <a:ext cx="5921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hteck 44"/>
          <p:cNvSpPr>
            <a:spLocks noChangeArrowheads="1"/>
          </p:cNvSpPr>
          <p:nvPr/>
        </p:nvSpPr>
        <p:spPr bwMode="auto">
          <a:xfrm>
            <a:off x="10388162" y="4868069"/>
            <a:ext cx="133722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spcAft>
                <a:spcPts val="600"/>
              </a:spcAft>
            </a:pPr>
            <a:r>
              <a:rPr lang="de-DE" altLang="de-DE" sz="1400" b="1" dirty="0">
                <a:solidFill>
                  <a:srgbClr val="D40233"/>
                </a:solidFill>
                <a:latin typeface="Arial Narrow" panose="020B0606020202030204" pitchFamily="34" charset="0"/>
              </a:rPr>
              <a:t>IHKS und HWKS</a:t>
            </a:r>
          </a:p>
        </p:txBody>
      </p:sp>
      <p:cxnSp>
        <p:nvCxnSpPr>
          <p:cNvPr id="74" name="Gerader Verbinder 45"/>
          <p:cNvCxnSpPr>
            <a:cxnSpLocks noChangeShapeType="1"/>
          </p:cNvCxnSpPr>
          <p:nvPr/>
        </p:nvCxnSpPr>
        <p:spPr bwMode="auto">
          <a:xfrm>
            <a:off x="7526774" y="5196638"/>
            <a:ext cx="4167187" cy="4763"/>
          </a:xfrm>
          <a:prstGeom prst="line">
            <a:avLst/>
          </a:prstGeom>
          <a:noFill/>
          <a:ln w="22225" algn="ctr">
            <a:solidFill>
              <a:srgbClr val="D40233"/>
            </a:solidFill>
            <a:round/>
            <a:headEnd/>
            <a:tailEnd/>
          </a:ln>
          <a:extLst>
            <a:ext uri="{909E8E84-426E-40DD-AFC4-6F175D3DCCD1}">
              <a14:hiddenFill xmlns:a14="http://schemas.microsoft.com/office/drawing/2010/main">
                <a:noFill/>
              </a14:hiddenFill>
            </a:ext>
          </a:extLst>
        </p:spPr>
      </p:cxnSp>
      <p:pic>
        <p:nvPicPr>
          <p:cNvPr id="75" name="Grafik 38"/>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567166" y="2201418"/>
            <a:ext cx="1336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Grafik 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2927648" y="5529980"/>
            <a:ext cx="5334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36" descr="https://www.fuerst-gruppe.de/fileadmin/Bilder/Icons-Signatur/fuerst-gruppe.png"/>
          <p:cNvPicPr>
            <a:picLocks noChangeAspect="1" noChangeArrowheads="1"/>
          </p:cNvPicPr>
          <p:nvPr/>
        </p:nvPicPr>
        <p:blipFill>
          <a:blip r:link="rId28">
            <a:extLst>
              <a:ext uri="{28A0092B-C50C-407E-A947-70E740481C1C}">
                <a14:useLocalDpi xmlns:a14="http://schemas.microsoft.com/office/drawing/2010/main" val="0"/>
              </a:ext>
            </a:extLst>
          </a:blip>
          <a:srcRect/>
          <a:stretch>
            <a:fillRect/>
          </a:stretch>
        </p:blipFill>
        <p:spPr bwMode="auto">
          <a:xfrm>
            <a:off x="10265921" y="2485236"/>
            <a:ext cx="952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Grafik 77"/>
          <p:cNvPicPr>
            <a:picLocks noChangeAspect="1"/>
          </p:cNvPicPr>
          <p:nvPr/>
        </p:nvPicPr>
        <p:blipFill>
          <a:blip r:embed="rId29"/>
          <a:stretch>
            <a:fillRect/>
          </a:stretch>
        </p:blipFill>
        <p:spPr>
          <a:xfrm>
            <a:off x="4151784" y="5508220"/>
            <a:ext cx="577998" cy="585076"/>
          </a:xfrm>
          <a:prstGeom prst="rect">
            <a:avLst/>
          </a:prstGeom>
        </p:spPr>
      </p:pic>
      <p:pic>
        <p:nvPicPr>
          <p:cNvPr id="79" name="Grafik 78"/>
          <p:cNvPicPr>
            <a:picLocks noChangeAspect="1"/>
          </p:cNvPicPr>
          <p:nvPr/>
        </p:nvPicPr>
        <p:blipFill>
          <a:blip r:embed="rId30"/>
          <a:stretch>
            <a:fillRect/>
          </a:stretch>
        </p:blipFill>
        <p:spPr>
          <a:xfrm>
            <a:off x="1870647" y="2496097"/>
            <a:ext cx="1224228" cy="199951"/>
          </a:xfrm>
          <a:prstGeom prst="rect">
            <a:avLst/>
          </a:prstGeom>
        </p:spPr>
      </p:pic>
      <p:pic>
        <p:nvPicPr>
          <p:cNvPr id="80" name="Grafik 7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11568" y="3916864"/>
            <a:ext cx="1592321" cy="437037"/>
          </a:xfrm>
          <a:prstGeom prst="rect">
            <a:avLst/>
          </a:prstGeom>
        </p:spPr>
      </p:pic>
      <p:pic>
        <p:nvPicPr>
          <p:cNvPr id="81" name="Grafik 8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102547" y="1662198"/>
            <a:ext cx="1032603" cy="417237"/>
          </a:xfrm>
          <a:prstGeom prst="rect">
            <a:avLst/>
          </a:prstGeom>
        </p:spPr>
      </p:pic>
      <p:pic>
        <p:nvPicPr>
          <p:cNvPr id="82" name="Grafik 8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397509" y="3862648"/>
            <a:ext cx="689325" cy="656796"/>
          </a:xfrm>
          <a:prstGeom prst="rect">
            <a:avLst/>
          </a:prstGeom>
        </p:spPr>
      </p:pic>
      <p:pic>
        <p:nvPicPr>
          <p:cNvPr id="83" name="Picture 8" descr="I:\Metropolregion2013\Logos_Unterschriften\IHKs\Nuernberg_fuer_Mittelfranken.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52185" y="5382375"/>
            <a:ext cx="1898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 descr="I:\Metropolregion2013\Logos_Unterschriften\HWK\HWK_MFr.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041374" y="5344276"/>
            <a:ext cx="155098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4" descr="I:\Metropolregion2013\Logos_Unterschriften\HWK\HWK_OPf.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041116" y="5768293"/>
            <a:ext cx="1803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Grafik 8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051592" y="6190106"/>
            <a:ext cx="1550987" cy="277556"/>
          </a:xfrm>
          <a:prstGeom prst="rect">
            <a:avLst/>
          </a:prstGeom>
        </p:spPr>
      </p:pic>
      <p:pic>
        <p:nvPicPr>
          <p:cNvPr id="87" name="Grafik 86"/>
          <p:cNvPicPr>
            <a:picLocks noChangeAspect="1"/>
          </p:cNvPicPr>
          <p:nvPr/>
        </p:nvPicPr>
        <p:blipFill>
          <a:blip r:embed="rId38"/>
          <a:stretch>
            <a:fillRect/>
          </a:stretch>
        </p:blipFill>
        <p:spPr>
          <a:xfrm>
            <a:off x="7593379" y="6364921"/>
            <a:ext cx="1703261" cy="459364"/>
          </a:xfrm>
          <a:prstGeom prst="rect">
            <a:avLst/>
          </a:prstGeom>
        </p:spPr>
      </p:pic>
      <p:pic>
        <p:nvPicPr>
          <p:cNvPr id="88" name="Grafik 87"/>
          <p:cNvPicPr>
            <a:picLocks noChangeAspect="1"/>
          </p:cNvPicPr>
          <p:nvPr/>
        </p:nvPicPr>
        <p:blipFill>
          <a:blip r:embed="rId39"/>
          <a:stretch>
            <a:fillRect/>
          </a:stretch>
        </p:blipFill>
        <p:spPr>
          <a:xfrm>
            <a:off x="7644768" y="5856833"/>
            <a:ext cx="1998043" cy="515219"/>
          </a:xfrm>
          <a:prstGeom prst="rect">
            <a:avLst/>
          </a:prstGeom>
        </p:spPr>
      </p:pic>
      <p:sp>
        <p:nvSpPr>
          <p:cNvPr id="90" name="Rechteck 44"/>
          <p:cNvSpPr>
            <a:spLocks noChangeArrowheads="1"/>
          </p:cNvSpPr>
          <p:nvPr/>
        </p:nvSpPr>
        <p:spPr bwMode="auto">
          <a:xfrm>
            <a:off x="398450" y="1033670"/>
            <a:ext cx="178766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spcAft>
                <a:spcPts val="600"/>
              </a:spcAft>
            </a:pPr>
            <a:r>
              <a:rPr lang="de-DE" altLang="de-DE" sz="2000" b="1" dirty="0" smtClean="0">
                <a:solidFill>
                  <a:srgbClr val="D40233"/>
                </a:solidFill>
                <a:latin typeface="Arial Narrow" panose="020B0606020202030204" pitchFamily="34" charset="0"/>
              </a:rPr>
              <a:t>LEUCHTTÜRME</a:t>
            </a:r>
            <a:endParaRPr lang="de-DE" altLang="de-DE" sz="2000" b="1" dirty="0">
              <a:solidFill>
                <a:srgbClr val="D40233"/>
              </a:solidFill>
              <a:latin typeface="Arial Narrow" panose="020B0606020202030204" pitchFamily="34" charset="0"/>
            </a:endParaRPr>
          </a:p>
        </p:txBody>
      </p:sp>
      <p:pic>
        <p:nvPicPr>
          <p:cNvPr id="7" name="Grafik 6"/>
          <p:cNvPicPr>
            <a:picLocks noChangeAspect="1"/>
          </p:cNvPicPr>
          <p:nvPr/>
        </p:nvPicPr>
        <p:blipFill>
          <a:blip r:embed="rId40"/>
          <a:stretch>
            <a:fillRect/>
          </a:stretch>
        </p:blipFill>
        <p:spPr>
          <a:xfrm>
            <a:off x="8256240" y="3049549"/>
            <a:ext cx="923539" cy="523467"/>
          </a:xfrm>
          <a:prstGeom prst="rect">
            <a:avLst/>
          </a:prstGeom>
        </p:spPr>
      </p:pic>
    </p:spTree>
    <p:extLst>
      <p:ext uri="{BB962C8B-B14F-4D97-AF65-F5344CB8AC3E}">
        <p14:creationId xmlns:p14="http://schemas.microsoft.com/office/powerpoint/2010/main" val="124564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14" descr="S-, R-, U-Bahn, Tram, B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869" y="2786785"/>
            <a:ext cx="1236663" cy="254000"/>
          </a:xfrm>
          <a:prstGeom prst="rect">
            <a:avLst/>
          </a:prstGeom>
          <a:noFill/>
          <a:ln w="9525">
            <a:noFill/>
            <a:miter lim="800000"/>
            <a:headEnd/>
            <a:tailEnd/>
          </a:ln>
        </p:spPr>
      </p:pic>
      <p:sp>
        <p:nvSpPr>
          <p:cNvPr id="21" name="Rechteck 20"/>
          <p:cNvSpPr/>
          <p:nvPr/>
        </p:nvSpPr>
        <p:spPr>
          <a:xfrm>
            <a:off x="7824192" y="2065635"/>
            <a:ext cx="2880320" cy="584775"/>
          </a:xfrm>
          <a:prstGeom prst="rect">
            <a:avLst/>
          </a:prstGeom>
        </p:spPr>
        <p:txBody>
          <a:bodyPr wrap="square">
            <a:spAutoFit/>
          </a:bodyPr>
          <a:lstStyle/>
          <a:p>
            <a:pPr eaLnBrk="0" hangingPunct="0">
              <a:spcAft>
                <a:spcPts val="600"/>
              </a:spcAft>
            </a:pPr>
            <a:r>
              <a:rPr lang="de-DE" sz="1600" dirty="0"/>
              <a:t>Eine Fahrkarte für alle Verkehrsmittel!</a:t>
            </a:r>
          </a:p>
        </p:txBody>
      </p:sp>
      <p:sp>
        <p:nvSpPr>
          <p:cNvPr id="20" name="Rechteck 19"/>
          <p:cNvSpPr/>
          <p:nvPr/>
        </p:nvSpPr>
        <p:spPr>
          <a:xfrm>
            <a:off x="9959752" y="6352293"/>
            <a:ext cx="2448272" cy="369332"/>
          </a:xfrm>
          <a:prstGeom prst="rect">
            <a:avLst/>
          </a:prstGeom>
        </p:spPr>
        <p:txBody>
          <a:bodyPr wrap="square">
            <a:spAutoFit/>
          </a:bodyPr>
          <a:lstStyle/>
          <a:p>
            <a:pPr eaLnBrk="0" hangingPunct="0">
              <a:spcAft>
                <a:spcPts val="600"/>
              </a:spcAft>
            </a:pPr>
            <a:r>
              <a:rPr lang="de-DE" sz="1800" b="1" dirty="0">
                <a:solidFill>
                  <a:srgbClr val="26865B"/>
                </a:solidFill>
              </a:rPr>
              <a:t>www.vgn.de</a:t>
            </a:r>
          </a:p>
        </p:txBody>
      </p:sp>
      <p:sp>
        <p:nvSpPr>
          <p:cNvPr id="5" name="Datumsplatzhalter 4"/>
          <p:cNvSpPr>
            <a:spLocks noGrp="1"/>
          </p:cNvSpPr>
          <p:nvPr>
            <p:ph type="dt" sz="half" idx="2"/>
          </p:nvPr>
        </p:nvSpPr>
        <p:spPr/>
        <p:txBody>
          <a:bodyPr/>
          <a:lstStyle/>
          <a:p>
            <a:fld id="{A4CB0E29-892B-4829-8B89-3A107B652480}" type="datetime1">
              <a:rPr lang="de-DE" smtClean="0"/>
              <a:t>20.08.2024</a:t>
            </a:fld>
            <a:endParaRPr lang="de-DE" dirty="0"/>
          </a:p>
        </p:txBody>
      </p:sp>
      <p:sp>
        <p:nvSpPr>
          <p:cNvPr id="6" name="Fußzeilenplatzhalter 5"/>
          <p:cNvSpPr>
            <a:spLocks noGrp="1"/>
          </p:cNvSpPr>
          <p:nvPr>
            <p:ph type="ftr" sz="quarter" idx="3"/>
          </p:nvPr>
        </p:nvSpPr>
        <p:spPr/>
        <p:txBody>
          <a:bodyPr/>
          <a:lstStyle/>
          <a:p>
            <a:r>
              <a:rPr lang="de-DE" dirty="0" smtClean="0"/>
              <a:t>www.metropolregionnuernberg.de</a:t>
            </a:r>
            <a:endParaRPr lang="de-DE" dirty="0"/>
          </a:p>
        </p:txBody>
      </p:sp>
      <p:sp>
        <p:nvSpPr>
          <p:cNvPr id="7" name="Foliennummernplatzhalter 6"/>
          <p:cNvSpPr>
            <a:spLocks noGrp="1"/>
          </p:cNvSpPr>
          <p:nvPr>
            <p:ph type="sldNum" sz="quarter" idx="4"/>
          </p:nvPr>
        </p:nvSpPr>
        <p:spPr/>
        <p:txBody>
          <a:bodyPr/>
          <a:lstStyle/>
          <a:p>
            <a:fld id="{61B3873F-F1C1-4CAE-B8EC-7D072CC1A732}" type="slidenum">
              <a:rPr lang="de-DE" smtClean="0"/>
              <a:pPr/>
              <a:t>15</a:t>
            </a:fld>
            <a:endParaRPr lang="de-DE" dirty="0"/>
          </a:p>
        </p:txBody>
      </p:sp>
      <p:sp>
        <p:nvSpPr>
          <p:cNvPr id="2" name="Titel 1"/>
          <p:cNvSpPr>
            <a:spLocks noGrp="1"/>
          </p:cNvSpPr>
          <p:nvPr>
            <p:ph type="title"/>
          </p:nvPr>
        </p:nvSpPr>
        <p:spPr/>
        <p:txBody>
          <a:bodyPr>
            <a:normAutofit/>
          </a:bodyPr>
          <a:lstStyle/>
          <a:p>
            <a:r>
              <a:rPr lang="de-DE" dirty="0" smtClean="0"/>
              <a:t>Verkehrsverbund Großraum Nürnberg (VGN)</a:t>
            </a:r>
            <a:r>
              <a:rPr lang="de-DE" dirty="0"/>
              <a:t/>
            </a:r>
            <a:br>
              <a:rPr lang="de-DE" dirty="0"/>
            </a:br>
            <a:endParaRPr lang="de-DE" dirty="0"/>
          </a:p>
        </p:txBody>
      </p:sp>
      <p:sp>
        <p:nvSpPr>
          <p:cNvPr id="12" name="Textfeld 11"/>
          <p:cNvSpPr txBox="1"/>
          <p:nvPr/>
        </p:nvSpPr>
        <p:spPr>
          <a:xfrm>
            <a:off x="514770" y="68514"/>
            <a:ext cx="8640762" cy="307777"/>
          </a:xfrm>
          <a:prstGeom prst="rect">
            <a:avLst/>
          </a:prstGeom>
          <a:noFill/>
        </p:spPr>
        <p:txBody>
          <a:bodyPr>
            <a:spAutoFit/>
          </a:bodyPr>
          <a:lstStyle/>
          <a:p>
            <a:pPr>
              <a:defRPr/>
            </a:pPr>
            <a:r>
              <a:rPr lang="de-DE" sz="1400" cap="all" dirty="0" err="1" smtClean="0">
                <a:solidFill>
                  <a:schemeClr val="bg1">
                    <a:lumMod val="50000"/>
                  </a:schemeClr>
                </a:solidFill>
                <a:latin typeface="Arial Narrow" pitchFamily="34" charset="0"/>
                <a:ea typeface="ＭＳ Ｐゴシック" pitchFamily="1" charset="-128"/>
                <a:cs typeface="Arial" pitchFamily="34" charset="0"/>
              </a:rPr>
              <a:t>infrastruktur</a:t>
            </a:r>
            <a:endParaRPr lang="de-DE" sz="1400" cap="all" dirty="0">
              <a:solidFill>
                <a:schemeClr val="bg1">
                  <a:lumMod val="50000"/>
                </a:schemeClr>
              </a:solidFill>
              <a:latin typeface="Arial Narrow" pitchFamily="34" charset="0"/>
              <a:ea typeface="ＭＳ Ｐゴシック" pitchFamily="1" charset="-128"/>
              <a:cs typeface="Arial" pitchFamily="34" charset="0"/>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198" y="980728"/>
            <a:ext cx="5817946" cy="5809717"/>
          </a:xfrm>
          <a:prstGeom prst="rect">
            <a:avLst/>
          </a:prstGeom>
        </p:spPr>
      </p:pic>
    </p:spTree>
    <p:extLst>
      <p:ext uri="{BB962C8B-B14F-4D97-AF65-F5344CB8AC3E}">
        <p14:creationId xmlns:p14="http://schemas.microsoft.com/office/powerpoint/2010/main" val="99913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 r="5"/>
          <a:stretch>
            <a:fillRect/>
          </a:stretch>
        </p:blipFill>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56" y="5589240"/>
            <a:ext cx="3456384" cy="1098766"/>
          </a:xfrm>
          <a:prstGeom prst="rect">
            <a:avLst/>
          </a:prstGeom>
        </p:spPr>
      </p:pic>
      <p:sp>
        <p:nvSpPr>
          <p:cNvPr id="9" name="Titel 3"/>
          <p:cNvSpPr txBox="1">
            <a:spLocks/>
          </p:cNvSpPr>
          <p:nvPr/>
        </p:nvSpPr>
        <p:spPr>
          <a:xfrm>
            <a:off x="623392" y="4831620"/>
            <a:ext cx="5328592" cy="1872208"/>
          </a:xfrm>
          <a:prstGeom prst="rect">
            <a:avLst/>
          </a:prstGeom>
        </p:spPr>
        <p:txBody>
          <a:bodyPr vert="horz" wrap="square" lIns="0" tIns="0" rIns="0" bIns="0" rtlCol="0" anchor="t" anchorCtr="0">
            <a:normAutofit/>
          </a:bodyPr>
          <a:lstStyle>
            <a:lvl1pPr algn="l" defTabSz="914377" rtl="0" eaLnBrk="1" latinLnBrk="0" hangingPunct="1">
              <a:lnSpc>
                <a:spcPct val="90000"/>
              </a:lnSpc>
              <a:spcBef>
                <a:spcPct val="0"/>
              </a:spcBef>
              <a:buNone/>
              <a:defRPr lang="de-DE" sz="2800" b="0" kern="1200" baseline="0">
                <a:solidFill>
                  <a:srgbClr val="3B3F45"/>
                </a:solidFill>
                <a:latin typeface="+mj-lt"/>
                <a:ea typeface="+mj-ea"/>
                <a:cs typeface="+mj-cs"/>
              </a:defRPr>
            </a:lvl1pPr>
          </a:lstStyle>
          <a:p>
            <a:pPr fontAlgn="auto">
              <a:spcAft>
                <a:spcPts val="0"/>
              </a:spcAft>
            </a:pPr>
            <a:r>
              <a:rPr lang="de-DE" sz="3600" dirty="0" smtClean="0">
                <a:solidFill>
                  <a:schemeClr val="bg1"/>
                </a:solidFill>
                <a:effectLst>
                  <a:outerShdw blurRad="38100" dist="38100" dir="2700000" algn="tl">
                    <a:srgbClr val="000000">
                      <a:alpha val="43137"/>
                    </a:srgbClr>
                  </a:outerShdw>
                </a:effectLst>
              </a:rPr>
              <a:t>Europäische</a:t>
            </a:r>
            <a:br>
              <a:rPr lang="de-DE" sz="3600" dirty="0" smtClean="0">
                <a:solidFill>
                  <a:schemeClr val="bg1"/>
                </a:solidFill>
                <a:effectLst>
                  <a:outerShdw blurRad="38100" dist="38100" dir="2700000" algn="tl">
                    <a:srgbClr val="000000">
                      <a:alpha val="43137"/>
                    </a:srgbClr>
                  </a:outerShdw>
                </a:effectLst>
              </a:rPr>
            </a:br>
            <a:r>
              <a:rPr lang="de-DE" sz="3600" dirty="0" smtClean="0">
                <a:solidFill>
                  <a:schemeClr val="bg1"/>
                </a:solidFill>
                <a:effectLst>
                  <a:outerShdw blurRad="38100" dist="38100" dir="2700000" algn="tl">
                    <a:srgbClr val="000000">
                      <a:alpha val="43137"/>
                    </a:srgbClr>
                  </a:outerShdw>
                </a:effectLst>
              </a:rPr>
              <a:t>Metropolregion Nürnberg</a:t>
            </a:r>
            <a:r>
              <a:rPr lang="de-DE" dirty="0" smtClean="0">
                <a:solidFill>
                  <a:schemeClr val="bg1"/>
                </a:solidFill>
                <a:effectLst>
                  <a:outerShdw blurRad="38100" dist="38100" dir="2700000" algn="tl">
                    <a:srgbClr val="000000">
                      <a:alpha val="43137"/>
                    </a:srgbClr>
                  </a:outerShdw>
                </a:effectLst>
              </a:rPr>
              <a:t/>
            </a:r>
            <a:br>
              <a:rPr lang="de-DE" dirty="0" smtClean="0">
                <a:solidFill>
                  <a:schemeClr val="bg1"/>
                </a:solidFill>
                <a:effectLst>
                  <a:outerShdw blurRad="38100" dist="38100" dir="2700000" algn="tl">
                    <a:srgbClr val="000000">
                      <a:alpha val="43137"/>
                    </a:srgbClr>
                  </a:outerShdw>
                </a:effectLst>
              </a:rPr>
            </a:br>
            <a:endParaRPr lang="de-DE" dirty="0">
              <a:solidFill>
                <a:schemeClr val="bg1"/>
              </a:solidFill>
              <a:effectLst>
                <a:outerShdw blurRad="38100" dist="38100" dir="2700000" algn="tl">
                  <a:srgbClr val="000000">
                    <a:alpha val="43137"/>
                  </a:srgbClr>
                </a:outerShdw>
              </a:effectLst>
            </a:endParaRPr>
          </a:p>
          <a:p>
            <a:pPr fontAlgn="auto">
              <a:spcAft>
                <a:spcPts val="0"/>
              </a:spcAft>
            </a:pPr>
            <a:r>
              <a:rPr lang="de-DE" sz="2400" dirty="0" err="1" smtClean="0">
                <a:solidFill>
                  <a:schemeClr val="bg1"/>
                </a:solidFill>
                <a:effectLst>
                  <a:outerShdw blurRad="38100" dist="38100" dir="2700000" algn="tl">
                    <a:srgbClr val="000000">
                      <a:alpha val="43137"/>
                    </a:srgbClr>
                  </a:outerShdw>
                </a:effectLst>
              </a:rPr>
              <a:t>Referent:in</a:t>
            </a:r>
            <a:r>
              <a:rPr lang="de-DE" sz="2400" dirty="0" smtClean="0">
                <a:solidFill>
                  <a:schemeClr val="bg1"/>
                </a:solidFill>
                <a:effectLst>
                  <a:outerShdw blurRad="38100" dist="38100" dir="2700000" algn="tl">
                    <a:srgbClr val="000000">
                      <a:alpha val="43137"/>
                    </a:srgbClr>
                  </a:outerShdw>
                </a:effectLst>
              </a:rPr>
              <a:t> (Name &amp; Funktion)</a:t>
            </a:r>
            <a:endParaRPr lang="de-DE"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3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2060848"/>
            <a:ext cx="3395884" cy="3395884"/>
          </a:xfrm>
          <a:prstGeom prst="rect">
            <a:avLst/>
          </a:prstGeom>
        </p:spPr>
      </p:pic>
      <p:sp>
        <p:nvSpPr>
          <p:cNvPr id="17" name="Text Box 7"/>
          <p:cNvSpPr txBox="1">
            <a:spLocks noChangeArrowheads="1"/>
          </p:cNvSpPr>
          <p:nvPr/>
        </p:nvSpPr>
        <p:spPr bwMode="auto">
          <a:xfrm>
            <a:off x="1775520" y="2083541"/>
            <a:ext cx="9793088" cy="2063578"/>
          </a:xfrm>
          <a:prstGeom prst="rect">
            <a:avLst/>
          </a:prstGeom>
          <a:noFill/>
          <a:ln w="9525">
            <a:noFill/>
            <a:miter lim="800000"/>
            <a:headEnd/>
            <a:tailEnd/>
          </a:ln>
        </p:spPr>
        <p:txBody>
          <a:bodyPr wrap="square" lIns="0" tIns="0" rIns="0" bIns="0">
            <a:spAutoFit/>
          </a:bodyPr>
          <a:lstStyle/>
          <a:p>
            <a:pPr defTabSz="912813" eaLnBrk="0" hangingPunct="0">
              <a:lnSpc>
                <a:spcPct val="114000"/>
              </a:lnSpc>
              <a:spcBef>
                <a:spcPts val="0"/>
              </a:spcBef>
              <a:spcAft>
                <a:spcPts val="3600"/>
              </a:spcAft>
              <a:defRPr/>
            </a:pPr>
            <a:endParaRPr lang="de-DE" sz="2800" b="1" dirty="0" smtClean="0">
              <a:latin typeface="+mj-lt"/>
              <a:ea typeface="ＭＳ Ｐゴシック" pitchFamily="1" charset="-128"/>
            </a:endParaRPr>
          </a:p>
          <a:p>
            <a:pPr marL="457200" indent="-457200" defTabSz="912813" eaLnBrk="0" hangingPunct="0">
              <a:lnSpc>
                <a:spcPct val="114000"/>
              </a:lnSpc>
              <a:spcBef>
                <a:spcPts val="0"/>
              </a:spcBef>
              <a:spcAft>
                <a:spcPts val="1000"/>
              </a:spcAft>
              <a:buFontTx/>
              <a:buAutoNum type="arabicPeriod"/>
              <a:defRPr/>
            </a:pPr>
            <a:r>
              <a:rPr lang="de-DE" sz="2800" b="1" i="1" dirty="0" smtClean="0">
                <a:solidFill>
                  <a:srgbClr val="67A79B"/>
                </a:solidFill>
                <a:latin typeface="+mj-lt"/>
                <a:ea typeface="ＭＳ Ｐゴシック" pitchFamily="124" charset="-128"/>
              </a:rPr>
              <a:t>Wer wir sind</a:t>
            </a:r>
            <a:endParaRPr lang="de-DE" sz="2800" i="1" dirty="0" smtClean="0">
              <a:solidFill>
                <a:srgbClr val="67A79B"/>
              </a:solidFill>
              <a:latin typeface="+mj-lt"/>
              <a:ea typeface="ＭＳ Ｐゴシック" pitchFamily="124" charset="-128"/>
            </a:endParaRPr>
          </a:p>
          <a:p>
            <a:pPr marL="457200" indent="-457200" defTabSz="912813" eaLnBrk="0" hangingPunct="0">
              <a:lnSpc>
                <a:spcPct val="114000"/>
              </a:lnSpc>
              <a:spcBef>
                <a:spcPts val="0"/>
              </a:spcBef>
              <a:spcAft>
                <a:spcPts val="1000"/>
              </a:spcAft>
              <a:buFontTx/>
              <a:buAutoNum type="arabicPeriod"/>
              <a:defRPr/>
            </a:pPr>
            <a:r>
              <a:rPr lang="de-DE" sz="2800" i="1" dirty="0" smtClean="0">
                <a:latin typeface="+mj-lt"/>
                <a:ea typeface="ＭＳ Ｐゴシック" pitchFamily="124" charset="-128"/>
              </a:rPr>
              <a:t>Wie wir arbeiten</a:t>
            </a:r>
          </a:p>
        </p:txBody>
      </p:sp>
      <p:sp>
        <p:nvSpPr>
          <p:cNvPr id="2" name="Datumsplatzhalter 1"/>
          <p:cNvSpPr>
            <a:spLocks noGrp="1"/>
          </p:cNvSpPr>
          <p:nvPr>
            <p:ph type="dt" sz="half" idx="2"/>
          </p:nvPr>
        </p:nvSpPr>
        <p:spPr/>
        <p:txBody>
          <a:bodyPr/>
          <a:lstStyle/>
          <a:p>
            <a:fld id="{7C82C36C-E279-4A26-9907-B2C63D587405}" type="datetime1">
              <a:rPr lang="de-DE" smtClean="0"/>
              <a:t>20.08.2024</a:t>
            </a:fld>
            <a:endParaRPr lang="de-DE" dirty="0"/>
          </a:p>
        </p:txBody>
      </p:sp>
      <p:sp>
        <p:nvSpPr>
          <p:cNvPr id="3" name="Fußzeilenplatzhalter 2"/>
          <p:cNvSpPr>
            <a:spLocks noGrp="1"/>
          </p:cNvSpPr>
          <p:nvPr>
            <p:ph type="ftr" sz="quarter" idx="3"/>
          </p:nvPr>
        </p:nvSpPr>
        <p:spPr/>
        <p:txBody>
          <a:bodyPr/>
          <a:lstStyle/>
          <a:p>
            <a:r>
              <a:rPr lang="de-DE" smtClean="0"/>
              <a:t>www.metropolregionnuernberg.de</a:t>
            </a:r>
            <a:endParaRPr lang="de-DE" dirty="0"/>
          </a:p>
        </p:txBody>
      </p:sp>
      <p:sp>
        <p:nvSpPr>
          <p:cNvPr id="5" name="Foliennummernplatzhalter 4"/>
          <p:cNvSpPr>
            <a:spLocks noGrp="1"/>
          </p:cNvSpPr>
          <p:nvPr>
            <p:ph type="sldNum" sz="quarter" idx="4"/>
          </p:nvPr>
        </p:nvSpPr>
        <p:spPr/>
        <p:txBody>
          <a:bodyPr/>
          <a:lstStyle/>
          <a:p>
            <a:fld id="{61B3873F-F1C1-4CAE-B8EC-7D072CC1A732}" type="slidenum">
              <a:rPr lang="de-DE" smtClean="0"/>
              <a:pPr/>
              <a:t>3</a:t>
            </a:fld>
            <a:endParaRPr lang="de-DE" dirty="0"/>
          </a:p>
        </p:txBody>
      </p:sp>
      <p:sp>
        <p:nvSpPr>
          <p:cNvPr id="6" name="Titel 5"/>
          <p:cNvSpPr>
            <a:spLocks noGrp="1"/>
          </p:cNvSpPr>
          <p:nvPr>
            <p:ph type="title"/>
          </p:nvPr>
        </p:nvSpPr>
        <p:spPr/>
        <p:txBody>
          <a:bodyPr/>
          <a:lstStyle/>
          <a:p>
            <a:r>
              <a:rPr lang="de-DE" dirty="0" smtClean="0"/>
              <a:t>Agenda</a:t>
            </a:r>
            <a:endParaRPr lang="de-DE"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968" y="404664"/>
            <a:ext cx="3608070" cy="3608070"/>
          </a:xfrm>
          <a:prstGeom prst="rect">
            <a:avLst/>
          </a:prstGeom>
        </p:spPr>
      </p:pic>
    </p:spTree>
    <p:extLst>
      <p:ext uri="{BB962C8B-B14F-4D97-AF65-F5344CB8AC3E}">
        <p14:creationId xmlns:p14="http://schemas.microsoft.com/office/powerpoint/2010/main" val="4601084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stretch>
            <a:fillRect/>
          </a:stretch>
        </p:blipFill>
        <p:spPr>
          <a:xfrm>
            <a:off x="9815748" y="1556792"/>
            <a:ext cx="2256916" cy="1062078"/>
          </a:xfrm>
          <a:prstGeom prst="rect">
            <a:avLst/>
          </a:prstGeom>
        </p:spPr>
      </p:pic>
      <p:pic>
        <p:nvPicPr>
          <p:cNvPr id="11" name="Grafik 10"/>
          <p:cNvPicPr>
            <a:picLocks noChangeAspect="1"/>
          </p:cNvPicPr>
          <p:nvPr/>
        </p:nvPicPr>
        <p:blipFill>
          <a:blip r:embed="rId4"/>
          <a:stretch>
            <a:fillRect/>
          </a:stretch>
        </p:blipFill>
        <p:spPr>
          <a:xfrm>
            <a:off x="1419531" y="3266999"/>
            <a:ext cx="2012173" cy="1271789"/>
          </a:xfrm>
          <a:prstGeom prst="rect">
            <a:avLst/>
          </a:prstGeom>
        </p:spPr>
      </p:pic>
      <p:sp>
        <p:nvSpPr>
          <p:cNvPr id="4" name="Datumsplatzhalter 3"/>
          <p:cNvSpPr>
            <a:spLocks noGrp="1"/>
          </p:cNvSpPr>
          <p:nvPr>
            <p:ph type="dt" sz="half" idx="2"/>
          </p:nvPr>
        </p:nvSpPr>
        <p:spPr/>
        <p:txBody>
          <a:bodyPr/>
          <a:lstStyle/>
          <a:p>
            <a:fld id="{EFA4D840-F947-4EA6-9759-A2EA7447576C}" type="datetime1">
              <a:rPr lang="de-DE" smtClean="0"/>
              <a:t>20.08.2024</a:t>
            </a:fld>
            <a:endParaRPr lang="de-DE" dirty="0"/>
          </a:p>
        </p:txBody>
      </p:sp>
      <p:sp>
        <p:nvSpPr>
          <p:cNvPr id="9" name="Foliennummernplatzhalter 8"/>
          <p:cNvSpPr>
            <a:spLocks noGrp="1"/>
          </p:cNvSpPr>
          <p:nvPr>
            <p:ph type="sldNum" sz="quarter" idx="4"/>
          </p:nvPr>
        </p:nvSpPr>
        <p:spPr/>
        <p:txBody>
          <a:bodyPr/>
          <a:lstStyle/>
          <a:p>
            <a:fld id="{61B3873F-F1C1-4CAE-B8EC-7D072CC1A732}" type="slidenum">
              <a:rPr lang="de-DE" smtClean="0"/>
              <a:pPr/>
              <a:t>4</a:t>
            </a:fld>
            <a:endParaRPr lang="de-DE" dirty="0"/>
          </a:p>
        </p:txBody>
      </p:sp>
      <p:grpSp>
        <p:nvGrpSpPr>
          <p:cNvPr id="37" name="Gruppieren 36"/>
          <p:cNvGrpSpPr/>
          <p:nvPr/>
        </p:nvGrpSpPr>
        <p:grpSpPr>
          <a:xfrm>
            <a:off x="695400" y="2639945"/>
            <a:ext cx="1987608" cy="1365119"/>
            <a:chOff x="9106858" y="3809535"/>
            <a:chExt cx="2610308" cy="1792799"/>
          </a:xfrm>
        </p:grpSpPr>
        <p:pic>
          <p:nvPicPr>
            <p:cNvPr id="33" name="Grafik 32"/>
            <p:cNvPicPr>
              <a:picLocks noChangeAspect="1"/>
            </p:cNvPicPr>
            <p:nvPr/>
          </p:nvPicPr>
          <p:blipFill>
            <a:blip r:embed="rId5"/>
            <a:stretch>
              <a:fillRect/>
            </a:stretch>
          </p:blipFill>
          <p:spPr>
            <a:xfrm>
              <a:off x="9106858" y="4411709"/>
              <a:ext cx="2162175" cy="1190625"/>
            </a:xfrm>
            <a:prstGeom prst="rect">
              <a:avLst/>
            </a:prstGeom>
          </p:spPr>
        </p:pic>
        <p:pic>
          <p:nvPicPr>
            <p:cNvPr id="29" name="Grafik 28"/>
            <p:cNvPicPr>
              <a:picLocks noChangeAspect="1"/>
            </p:cNvPicPr>
            <p:nvPr/>
          </p:nvPicPr>
          <p:blipFill rotWithShape="1">
            <a:blip r:embed="rId6"/>
            <a:srcRect b="23649"/>
            <a:stretch/>
          </p:blipFill>
          <p:spPr>
            <a:xfrm>
              <a:off x="9135891" y="3809535"/>
              <a:ext cx="2581275" cy="843601"/>
            </a:xfrm>
            <a:prstGeom prst="rect">
              <a:avLst/>
            </a:prstGeom>
          </p:spPr>
        </p:pic>
      </p:grpSp>
      <p:pic>
        <p:nvPicPr>
          <p:cNvPr id="3074" name="Picture 2" descr="https://deutsche-metropolregionen.org/wp-content/uploads/karte-bla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4389" y="-404"/>
            <a:ext cx="5013899" cy="681762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p:cNvPicPr>
            <a:picLocks noChangeAspect="1"/>
          </p:cNvPicPr>
          <p:nvPr/>
        </p:nvPicPr>
        <p:blipFill>
          <a:blip r:embed="rId8"/>
          <a:stretch>
            <a:fillRect/>
          </a:stretch>
        </p:blipFill>
        <p:spPr>
          <a:xfrm>
            <a:off x="7880078" y="3902893"/>
            <a:ext cx="2680418" cy="920144"/>
          </a:xfrm>
          <a:prstGeom prst="rect">
            <a:avLst/>
          </a:prstGeom>
        </p:spPr>
      </p:pic>
      <p:pic>
        <p:nvPicPr>
          <p:cNvPr id="13" name="Grafik 12"/>
          <p:cNvPicPr>
            <a:picLocks noChangeAspect="1"/>
          </p:cNvPicPr>
          <p:nvPr/>
        </p:nvPicPr>
        <p:blipFill>
          <a:blip r:embed="rId9"/>
          <a:stretch>
            <a:fillRect/>
          </a:stretch>
        </p:blipFill>
        <p:spPr>
          <a:xfrm>
            <a:off x="9182505" y="2812855"/>
            <a:ext cx="1729555" cy="908288"/>
          </a:xfrm>
          <a:prstGeom prst="rect">
            <a:avLst/>
          </a:prstGeom>
        </p:spPr>
      </p:pic>
      <p:pic>
        <p:nvPicPr>
          <p:cNvPr id="15" name="Grafik 14"/>
          <p:cNvPicPr>
            <a:picLocks noChangeAspect="1"/>
          </p:cNvPicPr>
          <p:nvPr/>
        </p:nvPicPr>
        <p:blipFill>
          <a:blip r:embed="rId10"/>
          <a:stretch>
            <a:fillRect/>
          </a:stretch>
        </p:blipFill>
        <p:spPr>
          <a:xfrm>
            <a:off x="8485877" y="5351895"/>
            <a:ext cx="2434659" cy="695617"/>
          </a:xfrm>
          <a:prstGeom prst="rect">
            <a:avLst/>
          </a:prstGeom>
        </p:spPr>
      </p:pic>
      <p:pic>
        <p:nvPicPr>
          <p:cNvPr id="27" name="Grafik 26"/>
          <p:cNvPicPr>
            <a:picLocks noChangeAspect="1"/>
          </p:cNvPicPr>
          <p:nvPr/>
        </p:nvPicPr>
        <p:blipFill>
          <a:blip r:embed="rId11"/>
          <a:stretch>
            <a:fillRect/>
          </a:stretch>
        </p:blipFill>
        <p:spPr>
          <a:xfrm>
            <a:off x="1916106" y="4571626"/>
            <a:ext cx="1327598" cy="1045483"/>
          </a:xfrm>
          <a:prstGeom prst="rect">
            <a:avLst/>
          </a:prstGeom>
        </p:spPr>
      </p:pic>
      <p:pic>
        <p:nvPicPr>
          <p:cNvPr id="16" name="Grafik 15"/>
          <p:cNvPicPr>
            <a:picLocks noChangeAspect="1"/>
          </p:cNvPicPr>
          <p:nvPr/>
        </p:nvPicPr>
        <p:blipFill>
          <a:blip r:embed="rId12"/>
          <a:stretch>
            <a:fillRect/>
          </a:stretch>
        </p:blipFill>
        <p:spPr>
          <a:xfrm>
            <a:off x="1641871" y="1863155"/>
            <a:ext cx="2293889" cy="701749"/>
          </a:xfrm>
          <a:prstGeom prst="rect">
            <a:avLst/>
          </a:prstGeom>
        </p:spPr>
      </p:pic>
      <p:pic>
        <p:nvPicPr>
          <p:cNvPr id="12" name="Grafik 11"/>
          <p:cNvPicPr>
            <a:picLocks noChangeAspect="1"/>
          </p:cNvPicPr>
          <p:nvPr/>
        </p:nvPicPr>
        <p:blipFill>
          <a:blip r:embed="rId13"/>
          <a:stretch>
            <a:fillRect/>
          </a:stretch>
        </p:blipFill>
        <p:spPr>
          <a:xfrm>
            <a:off x="479376" y="756809"/>
            <a:ext cx="2448756" cy="1232031"/>
          </a:xfrm>
          <a:prstGeom prst="rect">
            <a:avLst/>
          </a:prstGeom>
        </p:spPr>
      </p:pic>
      <p:pic>
        <p:nvPicPr>
          <p:cNvPr id="28" name="Grafik 27"/>
          <p:cNvPicPr>
            <a:picLocks noChangeAspect="1"/>
          </p:cNvPicPr>
          <p:nvPr/>
        </p:nvPicPr>
        <p:blipFill>
          <a:blip r:embed="rId14"/>
          <a:stretch>
            <a:fillRect/>
          </a:stretch>
        </p:blipFill>
        <p:spPr>
          <a:xfrm>
            <a:off x="2423592" y="5574583"/>
            <a:ext cx="1699002" cy="1166785"/>
          </a:xfrm>
          <a:prstGeom prst="rect">
            <a:avLst/>
          </a:prstGeom>
        </p:spPr>
      </p:pic>
      <p:sp>
        <p:nvSpPr>
          <p:cNvPr id="18" name="Titel 5"/>
          <p:cNvSpPr>
            <a:spLocks noGrp="1"/>
          </p:cNvSpPr>
          <p:nvPr>
            <p:ph type="title"/>
          </p:nvPr>
        </p:nvSpPr>
        <p:spPr>
          <a:xfrm>
            <a:off x="462652" y="368974"/>
            <a:ext cx="8023225" cy="458386"/>
          </a:xfrm>
        </p:spPr>
        <p:txBody>
          <a:bodyPr/>
          <a:lstStyle/>
          <a:p>
            <a:r>
              <a:rPr lang="de-DE" dirty="0" err="1" smtClean="0"/>
              <a:t>One</a:t>
            </a:r>
            <a:r>
              <a:rPr lang="de-DE" dirty="0" smtClean="0"/>
              <a:t> Out </a:t>
            </a:r>
            <a:r>
              <a:rPr lang="de-DE" dirty="0" err="1" smtClean="0"/>
              <a:t>Of</a:t>
            </a:r>
            <a:r>
              <a:rPr lang="de-DE" dirty="0" smtClean="0"/>
              <a:t> Eleven</a:t>
            </a:r>
            <a:endParaRPr lang="de-DE" dirty="0"/>
          </a:p>
        </p:txBody>
      </p:sp>
    </p:spTree>
    <p:extLst>
      <p:ext uri="{BB962C8B-B14F-4D97-AF65-F5344CB8AC3E}">
        <p14:creationId xmlns:p14="http://schemas.microsoft.com/office/powerpoint/2010/main" val="15954592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24" y="-24984"/>
            <a:ext cx="12097344" cy="9432524"/>
          </a:xfrm>
          <a:prstGeom prst="rect">
            <a:avLst/>
          </a:prstGeom>
        </p:spPr>
      </p:pic>
      <p:sp>
        <p:nvSpPr>
          <p:cNvPr id="34" name="Rectangle 9"/>
          <p:cNvSpPr>
            <a:spLocks noChangeArrowheads="1"/>
          </p:cNvSpPr>
          <p:nvPr/>
        </p:nvSpPr>
        <p:spPr bwMode="auto">
          <a:xfrm>
            <a:off x="591934" y="1196975"/>
            <a:ext cx="6551612" cy="2282163"/>
          </a:xfrm>
          <a:prstGeom prst="rect">
            <a:avLst/>
          </a:prstGeom>
          <a:noFill/>
          <a:ln w="9525">
            <a:noFill/>
            <a:miter lim="800000"/>
            <a:headEnd/>
            <a:tailEnd/>
          </a:ln>
        </p:spPr>
        <p:txBody>
          <a:bodyPr lIns="0" rIns="54000">
            <a:spAutoFit/>
          </a:bodyPr>
          <a:lstStyle/>
          <a:p>
            <a:pPr marL="85725" defTabSz="912813" eaLnBrk="0" hangingPunct="0">
              <a:spcAft>
                <a:spcPts val="1800"/>
              </a:spcAft>
              <a:tabLst>
                <a:tab pos="1614488" algn="l"/>
              </a:tabLst>
              <a:defRPr/>
            </a:pPr>
            <a:r>
              <a:rPr lang="de-DE" sz="1800" b="1" dirty="0">
                <a:cs typeface="Arial" charset="0"/>
              </a:rPr>
              <a:t>Europäische</a:t>
            </a:r>
            <a:br>
              <a:rPr lang="de-DE" sz="1800" b="1" dirty="0">
                <a:cs typeface="Arial" charset="0"/>
              </a:rPr>
            </a:br>
            <a:r>
              <a:rPr lang="de-DE" sz="1800" b="1" dirty="0">
                <a:cs typeface="Arial" charset="0"/>
              </a:rPr>
              <a:t>Metropolregion Nürnberg</a:t>
            </a:r>
          </a:p>
          <a:p>
            <a:pPr marL="85725" defTabSz="912813" eaLnBrk="0" hangingPunct="0">
              <a:lnSpc>
                <a:spcPct val="90000"/>
              </a:lnSpc>
              <a:spcBef>
                <a:spcPts val="0"/>
              </a:spcBef>
              <a:spcAft>
                <a:spcPts val="400"/>
              </a:spcAft>
              <a:tabLst>
                <a:tab pos="1249363" algn="l"/>
              </a:tabLst>
              <a:defRPr/>
            </a:pPr>
            <a:r>
              <a:rPr lang="de-DE" sz="1200" dirty="0">
                <a:solidFill>
                  <a:schemeClr val="tx1">
                    <a:lumMod val="75000"/>
                    <a:lumOff val="25000"/>
                  </a:schemeClr>
                </a:solidFill>
                <a:latin typeface="Arial" pitchFamily="34" charset="0"/>
                <a:ea typeface="ＭＳ Ｐゴシック" pitchFamily="1" charset="-128"/>
                <a:cs typeface="Arial" pitchFamily="34" charset="0"/>
              </a:rPr>
              <a:t>Fläche	21.800 km²</a:t>
            </a:r>
            <a:endParaRPr lang="de-DE" sz="1200" dirty="0">
              <a:solidFill>
                <a:schemeClr val="bg1">
                  <a:lumMod val="85000"/>
                </a:schemeClr>
              </a:solidFill>
              <a:latin typeface="Arial" pitchFamily="34" charset="0"/>
              <a:ea typeface="ＭＳ Ｐゴシック" pitchFamily="1" charset="-128"/>
              <a:cs typeface="Arial" pitchFamily="34" charset="0"/>
            </a:endParaRPr>
          </a:p>
          <a:p>
            <a:pPr marL="85725" defTabSz="912813" eaLnBrk="0" hangingPunct="0">
              <a:lnSpc>
                <a:spcPct val="90000"/>
              </a:lnSpc>
              <a:spcBef>
                <a:spcPts val="0"/>
              </a:spcBef>
              <a:spcAft>
                <a:spcPts val="400"/>
              </a:spcAft>
              <a:tabLst>
                <a:tab pos="1249363" algn="l"/>
              </a:tabLst>
              <a:defRPr/>
            </a:pPr>
            <a:r>
              <a:rPr lang="de-DE" sz="1200" dirty="0">
                <a:solidFill>
                  <a:schemeClr val="tx1">
                    <a:lumMod val="75000"/>
                    <a:lumOff val="25000"/>
                  </a:schemeClr>
                </a:solidFill>
                <a:latin typeface="Arial" pitchFamily="34" charset="0"/>
                <a:ea typeface="ＭＳ Ｐゴシック" pitchFamily="1" charset="-128"/>
                <a:cs typeface="Arial" pitchFamily="34" charset="0"/>
              </a:rPr>
              <a:t>Einwohner	3,6 Mio. </a:t>
            </a:r>
            <a:r>
              <a:rPr lang="de-DE" sz="1200" dirty="0">
                <a:solidFill>
                  <a:schemeClr val="bg1">
                    <a:lumMod val="85000"/>
                  </a:schemeClr>
                </a:solidFill>
                <a:latin typeface="Arial" pitchFamily="34" charset="0"/>
                <a:ea typeface="ＭＳ Ｐゴシック" pitchFamily="1" charset="-128"/>
                <a:cs typeface="Arial" pitchFamily="34" charset="0"/>
              </a:rPr>
              <a:t>(</a:t>
            </a:r>
            <a:r>
              <a:rPr lang="de-DE" sz="1200" dirty="0" smtClean="0">
                <a:solidFill>
                  <a:schemeClr val="bg1">
                    <a:lumMod val="85000"/>
                  </a:schemeClr>
                </a:solidFill>
                <a:latin typeface="Arial" pitchFamily="34" charset="0"/>
                <a:ea typeface="ＭＳ Ｐゴシック" pitchFamily="1" charset="-128"/>
                <a:cs typeface="Arial" pitchFamily="34" charset="0"/>
              </a:rPr>
              <a:t>2021)</a:t>
            </a:r>
            <a:endParaRPr lang="de-DE" sz="1200" dirty="0">
              <a:solidFill>
                <a:schemeClr val="bg1">
                  <a:lumMod val="85000"/>
                </a:schemeClr>
              </a:solidFill>
              <a:latin typeface="Arial" pitchFamily="34" charset="0"/>
              <a:ea typeface="ＭＳ Ｐゴシック" pitchFamily="1" charset="-128"/>
              <a:cs typeface="Arial" pitchFamily="34" charset="0"/>
            </a:endParaRPr>
          </a:p>
          <a:p>
            <a:pPr marL="85725" defTabSz="912813" eaLnBrk="0" hangingPunct="0">
              <a:lnSpc>
                <a:spcPct val="90000"/>
              </a:lnSpc>
              <a:spcBef>
                <a:spcPts val="0"/>
              </a:spcBef>
              <a:spcAft>
                <a:spcPts val="400"/>
              </a:spcAft>
              <a:tabLst>
                <a:tab pos="1249363" algn="l"/>
              </a:tabLst>
              <a:defRPr/>
            </a:pPr>
            <a:r>
              <a:rPr lang="de-DE" sz="1200" dirty="0">
                <a:solidFill>
                  <a:schemeClr val="tx1">
                    <a:lumMod val="75000"/>
                    <a:lumOff val="25000"/>
                  </a:schemeClr>
                </a:solidFill>
                <a:latin typeface="Arial" pitchFamily="34" charset="0"/>
                <a:ea typeface="ＭＳ Ｐゴシック" pitchFamily="1" charset="-128"/>
                <a:cs typeface="Arial" pitchFamily="34" charset="0"/>
              </a:rPr>
              <a:t>Erwerbstätige	2 Mio. </a:t>
            </a:r>
            <a:r>
              <a:rPr lang="de-DE" sz="1200" dirty="0">
                <a:solidFill>
                  <a:schemeClr val="bg1">
                    <a:lumMod val="85000"/>
                  </a:schemeClr>
                </a:solidFill>
                <a:latin typeface="Arial" pitchFamily="34" charset="0"/>
                <a:ea typeface="ＭＳ Ｐゴシック" pitchFamily="1" charset="-128"/>
                <a:cs typeface="Arial" pitchFamily="34" charset="0"/>
              </a:rPr>
              <a:t>(</a:t>
            </a:r>
            <a:r>
              <a:rPr lang="de-DE" sz="1200" dirty="0" smtClean="0">
                <a:solidFill>
                  <a:schemeClr val="bg1">
                    <a:lumMod val="85000"/>
                  </a:schemeClr>
                </a:solidFill>
                <a:latin typeface="Arial" pitchFamily="34" charset="0"/>
                <a:ea typeface="ＭＳ Ｐゴシック" pitchFamily="1" charset="-128"/>
                <a:cs typeface="Arial" pitchFamily="34" charset="0"/>
              </a:rPr>
              <a:t>2021)</a:t>
            </a:r>
            <a:endParaRPr lang="de-DE" sz="1200" dirty="0">
              <a:solidFill>
                <a:schemeClr val="bg1">
                  <a:lumMod val="85000"/>
                </a:schemeClr>
              </a:solidFill>
              <a:latin typeface="Arial" pitchFamily="34" charset="0"/>
              <a:ea typeface="ＭＳ Ｐゴシック" pitchFamily="1" charset="-128"/>
              <a:cs typeface="Arial" pitchFamily="34" charset="0"/>
            </a:endParaRPr>
          </a:p>
          <a:p>
            <a:pPr marL="85725" defTabSz="912813" eaLnBrk="0" hangingPunct="0">
              <a:lnSpc>
                <a:spcPct val="90000"/>
              </a:lnSpc>
              <a:spcBef>
                <a:spcPts val="0"/>
              </a:spcBef>
              <a:spcAft>
                <a:spcPts val="400"/>
              </a:spcAft>
              <a:tabLst>
                <a:tab pos="1249363" algn="l"/>
              </a:tabLst>
              <a:defRPr/>
            </a:pPr>
            <a:r>
              <a:rPr lang="de-DE" sz="1200" dirty="0">
                <a:solidFill>
                  <a:schemeClr val="tx1">
                    <a:lumMod val="75000"/>
                    <a:lumOff val="25000"/>
                  </a:schemeClr>
                </a:solidFill>
                <a:latin typeface="Arial" pitchFamily="34" charset="0"/>
                <a:ea typeface="ＭＳ Ｐゴシック" pitchFamily="1" charset="-128"/>
                <a:cs typeface="Arial" pitchFamily="34" charset="0"/>
              </a:rPr>
              <a:t>BIP	</a:t>
            </a:r>
            <a:r>
              <a:rPr lang="de-DE" sz="1200" dirty="0" smtClean="0">
                <a:solidFill>
                  <a:schemeClr val="tx1">
                    <a:lumMod val="75000"/>
                    <a:lumOff val="25000"/>
                  </a:schemeClr>
                </a:solidFill>
                <a:latin typeface="Arial" pitchFamily="34" charset="0"/>
                <a:ea typeface="ＭＳ Ｐゴシック" pitchFamily="1" charset="-128"/>
                <a:cs typeface="Arial" pitchFamily="34" charset="0"/>
              </a:rPr>
              <a:t>157 </a:t>
            </a:r>
            <a:r>
              <a:rPr lang="de-DE" sz="1200" dirty="0">
                <a:solidFill>
                  <a:schemeClr val="tx1">
                    <a:lumMod val="75000"/>
                    <a:lumOff val="25000"/>
                  </a:schemeClr>
                </a:solidFill>
                <a:latin typeface="Arial" pitchFamily="34" charset="0"/>
                <a:ea typeface="ＭＳ Ｐゴシック" pitchFamily="1" charset="-128"/>
                <a:cs typeface="Arial" pitchFamily="34" charset="0"/>
              </a:rPr>
              <a:t>Mrd. € </a:t>
            </a:r>
            <a:r>
              <a:rPr lang="de-DE" sz="1200" dirty="0">
                <a:solidFill>
                  <a:schemeClr val="bg1">
                    <a:lumMod val="85000"/>
                  </a:schemeClr>
                </a:solidFill>
                <a:latin typeface="Arial" pitchFamily="34" charset="0"/>
                <a:ea typeface="ＭＳ Ｐゴシック" pitchFamily="1" charset="-128"/>
                <a:cs typeface="Arial" pitchFamily="34" charset="0"/>
              </a:rPr>
              <a:t>(</a:t>
            </a:r>
            <a:r>
              <a:rPr lang="de-DE" sz="1200" dirty="0" smtClean="0">
                <a:solidFill>
                  <a:schemeClr val="bg1">
                    <a:lumMod val="85000"/>
                  </a:schemeClr>
                </a:solidFill>
                <a:latin typeface="Arial" pitchFamily="34" charset="0"/>
                <a:ea typeface="ＭＳ Ｐゴシック" pitchFamily="1" charset="-128"/>
                <a:cs typeface="Arial" pitchFamily="34" charset="0"/>
              </a:rPr>
              <a:t>2021)</a:t>
            </a:r>
            <a:endParaRPr lang="de-DE" sz="1200" dirty="0">
              <a:solidFill>
                <a:schemeClr val="bg1"/>
              </a:solidFill>
              <a:latin typeface="Arial" pitchFamily="34" charset="0"/>
              <a:ea typeface="ＭＳ Ｐゴシック" pitchFamily="1" charset="-128"/>
              <a:cs typeface="Arial" pitchFamily="34" charset="0"/>
            </a:endParaRPr>
          </a:p>
          <a:p>
            <a:pPr marL="85725" defTabSz="912813" eaLnBrk="0" hangingPunct="0">
              <a:lnSpc>
                <a:spcPct val="90000"/>
              </a:lnSpc>
              <a:spcBef>
                <a:spcPts val="0"/>
              </a:spcBef>
              <a:spcAft>
                <a:spcPts val="400"/>
              </a:spcAft>
              <a:tabLst>
                <a:tab pos="1249363" algn="l"/>
              </a:tabLst>
              <a:defRPr/>
            </a:pPr>
            <a:r>
              <a:rPr lang="de-DE" sz="1200" dirty="0">
                <a:solidFill>
                  <a:schemeClr val="tx1">
                    <a:lumMod val="75000"/>
                    <a:lumOff val="25000"/>
                  </a:schemeClr>
                </a:solidFill>
                <a:latin typeface="Arial" pitchFamily="34" charset="0"/>
                <a:ea typeface="ＭＳ Ｐゴシック" pitchFamily="1" charset="-128"/>
                <a:cs typeface="Arial" pitchFamily="34" charset="0"/>
              </a:rPr>
              <a:t>Exportquote	49 % </a:t>
            </a:r>
            <a:r>
              <a:rPr lang="de-DE" sz="1200" dirty="0">
                <a:solidFill>
                  <a:schemeClr val="bg1">
                    <a:lumMod val="85000"/>
                  </a:schemeClr>
                </a:solidFill>
                <a:latin typeface="Arial" pitchFamily="34" charset="0"/>
                <a:ea typeface="ＭＳ Ｐゴシック" pitchFamily="1" charset="-128"/>
                <a:cs typeface="Arial" pitchFamily="34" charset="0"/>
              </a:rPr>
              <a:t>(</a:t>
            </a:r>
            <a:r>
              <a:rPr lang="de-DE" sz="1200" dirty="0" smtClean="0">
                <a:solidFill>
                  <a:schemeClr val="bg1">
                    <a:lumMod val="85000"/>
                  </a:schemeClr>
                </a:solidFill>
                <a:latin typeface="Arial" pitchFamily="34" charset="0"/>
                <a:ea typeface="ＭＳ Ｐゴシック" pitchFamily="1" charset="-128"/>
                <a:cs typeface="Arial" pitchFamily="34" charset="0"/>
              </a:rPr>
              <a:t>2021)</a:t>
            </a:r>
            <a:endParaRPr lang="de-DE" sz="1200" dirty="0">
              <a:solidFill>
                <a:schemeClr val="bg1">
                  <a:lumMod val="85000"/>
                </a:schemeClr>
              </a:solidFill>
              <a:latin typeface="Arial" pitchFamily="34" charset="0"/>
              <a:ea typeface="ＭＳ Ｐゴシック" pitchFamily="1" charset="-128"/>
              <a:cs typeface="Arial" pitchFamily="34" charset="0"/>
            </a:endParaRPr>
          </a:p>
          <a:p>
            <a:pPr marL="85725" defTabSz="912813" eaLnBrk="0" hangingPunct="0">
              <a:lnSpc>
                <a:spcPct val="90000"/>
              </a:lnSpc>
              <a:spcBef>
                <a:spcPts val="0"/>
              </a:spcBef>
              <a:spcAft>
                <a:spcPts val="100"/>
              </a:spcAft>
              <a:tabLst>
                <a:tab pos="1249363" algn="l"/>
              </a:tabLst>
              <a:defRPr/>
            </a:pPr>
            <a:r>
              <a:rPr lang="de-DE" sz="1200" dirty="0">
                <a:solidFill>
                  <a:schemeClr val="tx1">
                    <a:lumMod val="75000"/>
                    <a:lumOff val="25000"/>
                  </a:schemeClr>
                </a:solidFill>
                <a:latin typeface="Arial" pitchFamily="34" charset="0"/>
                <a:ea typeface="ＭＳ Ｐゴシック" pitchFamily="1" charset="-128"/>
                <a:cs typeface="Arial" pitchFamily="34" charset="0"/>
              </a:rPr>
              <a:t>Erreichbarkeit 	27 Mio. Menschen</a:t>
            </a:r>
          </a:p>
          <a:p>
            <a:pPr marL="85725" defTabSz="912813" eaLnBrk="0" hangingPunct="0">
              <a:lnSpc>
                <a:spcPct val="90000"/>
              </a:lnSpc>
              <a:spcBef>
                <a:spcPts val="0"/>
              </a:spcBef>
              <a:spcAft>
                <a:spcPts val="400"/>
              </a:spcAft>
              <a:tabLst>
                <a:tab pos="1162050" algn="l"/>
              </a:tabLst>
              <a:defRPr/>
            </a:pPr>
            <a:r>
              <a:rPr lang="de-DE" sz="1000" dirty="0">
                <a:solidFill>
                  <a:schemeClr val="bg1">
                    <a:lumMod val="75000"/>
                  </a:schemeClr>
                </a:solidFill>
                <a:latin typeface="Arial" pitchFamily="34" charset="0"/>
                <a:ea typeface="ＭＳ Ｐゴシック"/>
                <a:cs typeface="Arial" pitchFamily="34" charset="0"/>
              </a:rPr>
              <a:t>Radius 200 km</a:t>
            </a:r>
          </a:p>
        </p:txBody>
      </p:sp>
      <p:sp>
        <p:nvSpPr>
          <p:cNvPr id="3" name="Datumsplatzhalter 2"/>
          <p:cNvSpPr>
            <a:spLocks noGrp="1"/>
          </p:cNvSpPr>
          <p:nvPr>
            <p:ph type="dt" sz="half" idx="2"/>
          </p:nvPr>
        </p:nvSpPr>
        <p:spPr/>
        <p:txBody>
          <a:bodyPr/>
          <a:lstStyle/>
          <a:p>
            <a:fld id="{167B4B3F-1B3B-4D83-8A99-77AE0267BE0C}" type="datetime1">
              <a:rPr lang="de-DE" smtClean="0"/>
              <a:t>20.08.2024</a:t>
            </a:fld>
            <a:endParaRPr lang="de-DE" dirty="0"/>
          </a:p>
        </p:txBody>
      </p:sp>
      <p:sp>
        <p:nvSpPr>
          <p:cNvPr id="4" name="Fußzeilenplatzhalter 3"/>
          <p:cNvSpPr>
            <a:spLocks noGrp="1"/>
          </p:cNvSpPr>
          <p:nvPr>
            <p:ph type="ftr" sz="quarter" idx="3"/>
          </p:nvPr>
        </p:nvSpPr>
        <p:spPr/>
        <p:txBody>
          <a:bodyPr/>
          <a:lstStyle/>
          <a:p>
            <a:r>
              <a:rPr lang="de-DE" smtClean="0"/>
              <a:t>www.metropolregionnuernberg.de</a:t>
            </a:r>
            <a:endParaRPr lang="de-DE" dirty="0"/>
          </a:p>
        </p:txBody>
      </p:sp>
      <p:sp>
        <p:nvSpPr>
          <p:cNvPr id="7" name="Foliennummernplatzhalter 6"/>
          <p:cNvSpPr>
            <a:spLocks noGrp="1"/>
          </p:cNvSpPr>
          <p:nvPr>
            <p:ph type="sldNum" sz="quarter" idx="4"/>
          </p:nvPr>
        </p:nvSpPr>
        <p:spPr/>
        <p:txBody>
          <a:bodyPr/>
          <a:lstStyle/>
          <a:p>
            <a:fld id="{61B3873F-F1C1-4CAE-B8EC-7D072CC1A732}" type="slidenum">
              <a:rPr lang="de-DE" smtClean="0"/>
              <a:pPr/>
              <a:t>5</a:t>
            </a:fld>
            <a:endParaRPr lang="de-DE" dirty="0"/>
          </a:p>
        </p:txBody>
      </p:sp>
      <p:sp>
        <p:nvSpPr>
          <p:cNvPr id="12" name="Titel 5"/>
          <p:cNvSpPr>
            <a:spLocks noGrp="1"/>
          </p:cNvSpPr>
          <p:nvPr>
            <p:ph type="title"/>
          </p:nvPr>
        </p:nvSpPr>
        <p:spPr>
          <a:xfrm>
            <a:off x="587377" y="450334"/>
            <a:ext cx="8023225" cy="775597"/>
          </a:xfrm>
        </p:spPr>
        <p:txBody>
          <a:bodyPr/>
          <a:lstStyle/>
          <a:p>
            <a:r>
              <a:rPr lang="de-DE" dirty="0" smtClean="0"/>
              <a:t>Daten und Fakten</a:t>
            </a:r>
            <a:endParaRPr lang="de-DE" dirty="0"/>
          </a:p>
        </p:txBody>
      </p:sp>
    </p:spTree>
    <p:extLst>
      <p:ext uri="{BB962C8B-B14F-4D97-AF65-F5344CB8AC3E}">
        <p14:creationId xmlns:p14="http://schemas.microsoft.com/office/powerpoint/2010/main" val="35024647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p:txBody>
          <a:bodyPr/>
          <a:lstStyle/>
          <a:p>
            <a:fld id="{C643DFD8-C68D-4893-90ED-126791BC6AB9}" type="datetime1">
              <a:rPr lang="de-DE" smtClean="0"/>
              <a:t>20.08.2024</a:t>
            </a:fld>
            <a:endParaRPr lang="de-DE" dirty="0"/>
          </a:p>
        </p:txBody>
      </p:sp>
      <p:sp>
        <p:nvSpPr>
          <p:cNvPr id="3" name="Fußzeilenplatzhalter 2"/>
          <p:cNvSpPr>
            <a:spLocks noGrp="1"/>
          </p:cNvSpPr>
          <p:nvPr>
            <p:ph type="ftr" sz="quarter" idx="3"/>
          </p:nvPr>
        </p:nvSpPr>
        <p:spPr/>
        <p:txBody>
          <a:bodyPr/>
          <a:lstStyle/>
          <a:p>
            <a:r>
              <a:rPr lang="de-DE" dirty="0" smtClean="0"/>
              <a:t>www.metropolregionnuernberg.de</a:t>
            </a:r>
            <a:endParaRPr lang="de-DE" dirty="0"/>
          </a:p>
        </p:txBody>
      </p:sp>
      <p:sp>
        <p:nvSpPr>
          <p:cNvPr id="4" name="Foliennummernplatzhalter 3"/>
          <p:cNvSpPr>
            <a:spLocks noGrp="1"/>
          </p:cNvSpPr>
          <p:nvPr>
            <p:ph type="sldNum" sz="quarter" idx="4"/>
          </p:nvPr>
        </p:nvSpPr>
        <p:spPr/>
        <p:txBody>
          <a:bodyPr/>
          <a:lstStyle/>
          <a:p>
            <a:fld id="{61B3873F-F1C1-4CAE-B8EC-7D072CC1A732}" type="slidenum">
              <a:rPr lang="de-DE" smtClean="0"/>
              <a:pPr/>
              <a:t>6</a:t>
            </a:fld>
            <a:endParaRPr lang="de-DE" dirty="0"/>
          </a:p>
        </p:txBody>
      </p:sp>
      <p:sp>
        <p:nvSpPr>
          <p:cNvPr id="6" name="Titel 5"/>
          <p:cNvSpPr>
            <a:spLocks noGrp="1"/>
          </p:cNvSpPr>
          <p:nvPr>
            <p:ph type="title"/>
          </p:nvPr>
        </p:nvSpPr>
        <p:spPr/>
        <p:txBody>
          <a:bodyPr/>
          <a:lstStyle/>
          <a:p>
            <a:r>
              <a:rPr lang="de-DE" b="1" dirty="0" smtClean="0"/>
              <a:t>Video: Kommen – Staunen –</a:t>
            </a:r>
            <a:r>
              <a:rPr lang="de-DE" b="1" dirty="0"/>
              <a:t> </a:t>
            </a:r>
            <a:r>
              <a:rPr lang="de-DE" b="1" dirty="0" smtClean="0"/>
              <a:t>Bleiben!</a:t>
            </a:r>
            <a:endParaRPr lang="de-DE" b="1"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680" y="1412776"/>
            <a:ext cx="7802880" cy="3550920"/>
          </a:xfrm>
          <a:prstGeom prst="rect">
            <a:avLst/>
          </a:prstGeom>
        </p:spPr>
      </p:pic>
      <p:sp>
        <p:nvSpPr>
          <p:cNvPr id="7" name="Textfeld 6"/>
          <p:cNvSpPr txBox="1"/>
          <p:nvPr/>
        </p:nvSpPr>
        <p:spPr>
          <a:xfrm>
            <a:off x="1631504" y="5543619"/>
            <a:ext cx="8324760" cy="646331"/>
          </a:xfrm>
          <a:prstGeom prst="rect">
            <a:avLst/>
          </a:prstGeom>
          <a:noFill/>
        </p:spPr>
        <p:txBody>
          <a:bodyPr wrap="square" rtlCol="0">
            <a:spAutoFit/>
          </a:bodyPr>
          <a:lstStyle/>
          <a:p>
            <a:pPr algn="ctr"/>
            <a:r>
              <a:rPr lang="de-DE" sz="1800" dirty="0">
                <a:hlinkClick r:id="rId4"/>
              </a:rPr>
              <a:t>Wir sind Teil der Metropolregion Nürnberg - Kommen - Staunen - Bleiben! (youtube.com)</a:t>
            </a:r>
            <a:endParaRPr lang="de-DE" sz="1800" dirty="0"/>
          </a:p>
        </p:txBody>
      </p:sp>
    </p:spTree>
    <p:extLst>
      <p:ext uri="{BB962C8B-B14F-4D97-AF65-F5344CB8AC3E}">
        <p14:creationId xmlns:p14="http://schemas.microsoft.com/office/powerpoint/2010/main" val="140785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2"/>
          <p:cNvSpPr>
            <a:spLocks noChangeArrowheads="1"/>
          </p:cNvSpPr>
          <p:nvPr/>
        </p:nvSpPr>
        <p:spPr bwMode="auto">
          <a:xfrm>
            <a:off x="1703389" y="1484314"/>
            <a:ext cx="8785225" cy="5113337"/>
          </a:xfrm>
          <a:prstGeom prst="rect">
            <a:avLst/>
          </a:prstGeom>
          <a:solidFill>
            <a:schemeClr val="bg1">
              <a:alpha val="90195"/>
            </a:schemeClr>
          </a:solidFill>
          <a:ln w="9525">
            <a:noFill/>
            <a:miter lim="800000"/>
            <a:headEnd/>
            <a:tailEnd/>
          </a:ln>
        </p:spPr>
        <p:txBody>
          <a:bodyPr anchor="ctr"/>
          <a:lstStyle/>
          <a:p>
            <a:pPr marL="0" marR="0" lvl="0" indent="0" algn="ctr" defTabSz="912813" rtl="0" eaLnBrk="0" fontAlgn="base" latinLnBrk="0" hangingPunct="0">
              <a:lnSpc>
                <a:spcPct val="114000"/>
              </a:lnSpc>
              <a:spcBef>
                <a:spcPct val="0"/>
              </a:spcBef>
              <a:spcAft>
                <a:spcPts val="120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 name="Rechteck 9"/>
          <p:cNvSpPr/>
          <p:nvPr/>
        </p:nvSpPr>
        <p:spPr>
          <a:xfrm>
            <a:off x="894276" y="3100948"/>
            <a:ext cx="1822884" cy="3168650"/>
          </a:xfrm>
          <a:prstGeom prst="rect">
            <a:avLst/>
          </a:prstGeom>
          <a:solidFill>
            <a:srgbClr val="E9F0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180000" rIns="72000" bIns="72000">
            <a:noAutofit/>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lang="de-DE" sz="1800" b="1" dirty="0">
                <a:solidFill>
                  <a:schemeClr val="tx1"/>
                </a:solidFill>
                <a:latin typeface="Arial"/>
                <a:ea typeface="ＭＳ Ｐゴシック"/>
              </a:rPr>
              <a:t>Stärke durch Polyzentralität</a:t>
            </a:r>
            <a:r>
              <a:rPr kumimoji="0" lang="de-DE" sz="1500" b="0" i="0" u="none" strike="noStrike" kern="1200" cap="none" spc="0" normalizeH="0" baseline="0" noProof="0" dirty="0">
                <a:ln>
                  <a:noFill/>
                </a:ln>
                <a:solidFill>
                  <a:srgbClr val="000000">
                    <a:lumMod val="75000"/>
                    <a:lumOff val="25000"/>
                  </a:srgbClr>
                </a:solidFill>
                <a:effectLst/>
                <a:uLnTx/>
                <a:uFillTx/>
                <a:latin typeface="Arial"/>
                <a:ea typeface="ＭＳ Ｐゴシック"/>
                <a:cs typeface="+mn-cs"/>
              </a:rPr>
              <a:t/>
            </a:r>
            <a:br>
              <a:rPr kumimoji="0" lang="de-DE" sz="1500" b="0" i="0" u="none" strike="noStrike" kern="1200" cap="none" spc="0" normalizeH="0" baseline="0" noProof="0" dirty="0">
                <a:ln>
                  <a:noFill/>
                </a:ln>
                <a:solidFill>
                  <a:srgbClr val="000000">
                    <a:lumMod val="75000"/>
                    <a:lumOff val="25000"/>
                  </a:srgbClr>
                </a:solidFill>
                <a:effectLst/>
                <a:uLnTx/>
                <a:uFillTx/>
                <a:latin typeface="Arial"/>
                <a:ea typeface="ＭＳ Ｐゴシック"/>
                <a:cs typeface="+mn-cs"/>
              </a:rPr>
            </a:br>
            <a:r>
              <a:rPr kumimoji="0" lang="de-DE" sz="1500" b="1" i="0" u="none" strike="noStrike" kern="1200" cap="none" spc="0" normalizeH="0" baseline="0" noProof="0" dirty="0">
                <a:ln>
                  <a:noFill/>
                </a:ln>
                <a:solidFill>
                  <a:srgbClr val="FFFFFF"/>
                </a:solidFill>
                <a:effectLst/>
                <a:uLnTx/>
                <a:uFillTx/>
                <a:latin typeface="Arial"/>
                <a:ea typeface="ＭＳ Ｐゴシック"/>
                <a:cs typeface="+mn-cs"/>
              </a:rPr>
              <a:t/>
            </a:r>
            <a:br>
              <a:rPr kumimoji="0" lang="de-DE" sz="1500" b="1" i="0" u="none" strike="noStrike" kern="1200" cap="none" spc="0" normalizeH="0" baseline="0" noProof="0" dirty="0">
                <a:ln>
                  <a:noFill/>
                </a:ln>
                <a:solidFill>
                  <a:srgbClr val="FFFFFF"/>
                </a:solidFill>
                <a:effectLst/>
                <a:uLnTx/>
                <a:uFillTx/>
                <a:latin typeface="Arial"/>
                <a:ea typeface="ＭＳ Ｐゴシック"/>
                <a:cs typeface="+mn-cs"/>
              </a:rPr>
            </a:br>
            <a:endParaRPr kumimoji="0" lang="de-DE" sz="1500" b="1" i="0" u="none" strike="noStrike" kern="1200" cap="none" spc="0" normalizeH="0" baseline="0" noProof="0" dirty="0">
              <a:ln>
                <a:noFill/>
              </a:ln>
              <a:solidFill>
                <a:srgbClr val="000000">
                  <a:lumMod val="75000"/>
                  <a:lumOff val="25000"/>
                </a:srgbClr>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de-DE" sz="1600" b="0" i="0" u="none" strike="noStrike" kern="1200" cap="none" spc="0" normalizeH="0" baseline="0" noProof="0" dirty="0">
                <a:ln>
                  <a:noFill/>
                </a:ln>
                <a:solidFill>
                  <a:srgbClr val="8F8D60"/>
                </a:solidFill>
                <a:effectLst/>
                <a:uLnTx/>
                <a:uFillTx/>
                <a:latin typeface="Arial Narrow" pitchFamily="34" charset="0"/>
                <a:ea typeface="ＭＳ Ｐゴシック"/>
                <a:cs typeface="+mn-cs"/>
              </a:rPr>
              <a:t>„</a:t>
            </a: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Wir entwickeln Polyzentralität und Kooperation zum </a:t>
            </a:r>
            <a:r>
              <a:rPr kumimoji="0" lang="de-DE" sz="1600" b="0" i="0" u="none" strike="noStrike" kern="1200" cap="none" spc="0" normalizeH="0" baseline="0" noProof="0" dirty="0" smtClean="0">
                <a:ln>
                  <a:noFill/>
                </a:ln>
                <a:solidFill>
                  <a:srgbClr val="000000">
                    <a:lumMod val="75000"/>
                    <a:lumOff val="25000"/>
                  </a:srgbClr>
                </a:solidFill>
                <a:effectLst/>
                <a:uLnTx/>
                <a:uFillTx/>
                <a:latin typeface="Arial Narrow" pitchFamily="34" charset="0"/>
                <a:ea typeface="ＭＳ Ｐゴシック"/>
                <a:cs typeface="+mn-cs"/>
              </a:rPr>
              <a:t>Alleinstellungsmerkmal</a:t>
            </a: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a:t>
            </a:r>
          </a:p>
        </p:txBody>
      </p:sp>
      <p:sp>
        <p:nvSpPr>
          <p:cNvPr id="20" name="Rechteck 19"/>
          <p:cNvSpPr/>
          <p:nvPr/>
        </p:nvSpPr>
        <p:spPr>
          <a:xfrm>
            <a:off x="2953331" y="3100948"/>
            <a:ext cx="1819955" cy="3168650"/>
          </a:xfrm>
          <a:prstGeom prst="rect">
            <a:avLst/>
          </a:prstGeom>
          <a:solidFill>
            <a:srgbClr val="E9F0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a:lstStyle/>
          <a:p>
            <a:pPr marL="0" marR="0" lvl="0" indent="0" algn="ctr" defTabSz="914400" rtl="0" eaLnBrk="0" fontAlgn="base" latinLnBrk="0" hangingPunct="0">
              <a:lnSpc>
                <a:spcPct val="100000"/>
              </a:lnSpc>
              <a:spcBef>
                <a:spcPct val="0"/>
              </a:spcBef>
              <a:spcAft>
                <a:spcPts val="1000"/>
              </a:spcAft>
              <a:buClrTx/>
              <a:buSzTx/>
              <a:buFontTx/>
              <a:buNone/>
              <a:tabLst/>
              <a:defRPr/>
            </a:pPr>
            <a:r>
              <a:rPr lang="de-DE" sz="1800" b="1" dirty="0">
                <a:solidFill>
                  <a:schemeClr val="tx1"/>
                </a:solidFill>
                <a:latin typeface="Arial"/>
                <a:ea typeface="ＭＳ Ｐゴシック"/>
              </a:rPr>
              <a:t>Beispielhafte </a:t>
            </a:r>
            <a:r>
              <a:rPr lang="de-DE" sz="1800" b="1" dirty="0" smtClean="0">
                <a:solidFill>
                  <a:schemeClr val="tx1"/>
                </a:solidFill>
                <a:latin typeface="Arial"/>
                <a:ea typeface="ＭＳ Ｐゴシック"/>
              </a:rPr>
              <a:t>Willkommens-kultur</a:t>
            </a:r>
            <a:r>
              <a:rPr kumimoji="0" lang="de-DE" sz="1500" b="1" i="0" u="none" strike="noStrike" kern="1200" cap="none" spc="0" normalizeH="0" baseline="0" noProof="0" dirty="0">
                <a:ln>
                  <a:noFill/>
                </a:ln>
                <a:solidFill>
                  <a:srgbClr val="FFFFFF"/>
                </a:solidFill>
                <a:effectLst/>
                <a:uLnTx/>
                <a:uFillTx/>
                <a:latin typeface="Arial"/>
                <a:ea typeface="ＭＳ Ｐゴシック"/>
                <a:cs typeface="+mn-cs"/>
              </a:rPr>
              <a:t/>
            </a:r>
            <a:br>
              <a:rPr kumimoji="0" lang="de-DE" sz="1500" b="1" i="0" u="none" strike="noStrike" kern="1200" cap="none" spc="0" normalizeH="0" baseline="0" noProof="0" dirty="0">
                <a:ln>
                  <a:noFill/>
                </a:ln>
                <a:solidFill>
                  <a:srgbClr val="FFFFFF"/>
                </a:solidFill>
                <a:effectLst/>
                <a:uLnTx/>
                <a:uFillTx/>
                <a:latin typeface="Arial"/>
                <a:ea typeface="ＭＳ Ｐゴシック"/>
                <a:cs typeface="+mn-cs"/>
              </a:rPr>
            </a:br>
            <a:endParaRPr kumimoji="0" lang="de-DE" sz="1500" b="1"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„Wir entwickeln </a:t>
            </a:r>
            <a:b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b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eine beispielhafte Willkommenskultur.“</a:t>
            </a:r>
          </a:p>
        </p:txBody>
      </p:sp>
      <p:sp>
        <p:nvSpPr>
          <p:cNvPr id="22" name="Rechteck 21"/>
          <p:cNvSpPr/>
          <p:nvPr/>
        </p:nvSpPr>
        <p:spPr>
          <a:xfrm>
            <a:off x="7055235" y="3123390"/>
            <a:ext cx="1810373" cy="3168650"/>
          </a:xfrm>
          <a:prstGeom prst="rect">
            <a:avLst/>
          </a:prstGeom>
          <a:solidFill>
            <a:srgbClr val="E9F0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a:lstStyle/>
          <a:p>
            <a:pPr marL="0" marR="0" lvl="0" indent="0" algn="ctr" defTabSz="914400" rtl="0" eaLnBrk="0" fontAlgn="base" latinLnBrk="0" hangingPunct="0">
              <a:lnSpc>
                <a:spcPct val="100000"/>
              </a:lnSpc>
              <a:spcBef>
                <a:spcPct val="0"/>
              </a:spcBef>
              <a:spcAft>
                <a:spcPts val="1000"/>
              </a:spcAft>
              <a:buClrTx/>
              <a:buSzTx/>
              <a:buFontTx/>
              <a:buNone/>
              <a:tabLst/>
              <a:defRPr/>
            </a:pPr>
            <a:r>
              <a:rPr lang="de-DE" sz="1800" b="1" dirty="0">
                <a:solidFill>
                  <a:schemeClr val="tx1"/>
                </a:solidFill>
                <a:latin typeface="Arial"/>
                <a:ea typeface="ＭＳ Ｐゴシック"/>
              </a:rPr>
              <a:t>Top in </a:t>
            </a:r>
            <a:br>
              <a:rPr lang="de-DE" sz="1800" b="1" dirty="0">
                <a:solidFill>
                  <a:schemeClr val="tx1"/>
                </a:solidFill>
                <a:latin typeface="Arial"/>
                <a:ea typeface="ＭＳ Ｐゴシック"/>
              </a:rPr>
            </a:br>
            <a:r>
              <a:rPr lang="de-DE" sz="1800" b="1" dirty="0" smtClean="0">
                <a:solidFill>
                  <a:schemeClr val="tx1"/>
                </a:solidFill>
                <a:latin typeface="Arial"/>
                <a:ea typeface="ＭＳ Ｐゴシック"/>
              </a:rPr>
              <a:t>Innovations-kraft</a:t>
            </a:r>
            <a:endParaRPr lang="de-DE" sz="1800" b="1" dirty="0">
              <a:solidFill>
                <a:schemeClr val="tx1"/>
              </a:solidFill>
              <a:latin typeface="Arial"/>
              <a:ea typeface="ＭＳ Ｐゴシック"/>
            </a:endParaRPr>
          </a:p>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de-DE" sz="14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
            </a:r>
            <a:br>
              <a:rPr kumimoji="0" lang="de-DE" sz="14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br>
            <a:r>
              <a:rPr kumimoji="0" lang="de-DE" sz="1600" b="0" i="0" u="none" strike="noStrike" kern="1200" cap="none" spc="0" normalizeH="0" baseline="0" noProof="0" dirty="0" smtClean="0">
                <a:ln>
                  <a:noFill/>
                </a:ln>
                <a:solidFill>
                  <a:srgbClr val="000000">
                    <a:lumMod val="75000"/>
                    <a:lumOff val="25000"/>
                  </a:srgbClr>
                </a:solidFill>
                <a:effectLst/>
                <a:uLnTx/>
                <a:uFillTx/>
                <a:latin typeface="Arial Narrow" pitchFamily="34" charset="0"/>
                <a:ea typeface="ＭＳ Ｐゴシック"/>
                <a:cs typeface="+mn-cs"/>
              </a:rPr>
              <a:t>„</a:t>
            </a: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Wir stärken das kreative Potential und die Innovationskraft gemäß dem Leitbild </a:t>
            </a:r>
            <a:r>
              <a:rPr kumimoji="0" lang="de-DE" sz="1600" b="0" i="0" u="none" strike="noStrike" kern="1200" cap="none" spc="0" normalizeH="0" baseline="0" noProof="0" dirty="0" err="1">
                <a:ln>
                  <a:noFill/>
                </a:ln>
                <a:solidFill>
                  <a:srgbClr val="000000">
                    <a:lumMod val="75000"/>
                    <a:lumOff val="25000"/>
                  </a:srgbClr>
                </a:solidFill>
                <a:effectLst/>
                <a:uLnTx/>
                <a:uFillTx/>
                <a:latin typeface="Arial Narrow" pitchFamily="34" charset="0"/>
                <a:ea typeface="ＭＳ Ｐゴシック"/>
                <a:cs typeface="+mn-cs"/>
              </a:rPr>
              <a:t>WaBe</a:t>
            </a: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a:t>
            </a:r>
          </a:p>
        </p:txBody>
      </p:sp>
      <p:sp>
        <p:nvSpPr>
          <p:cNvPr id="23" name="Rechteck 22"/>
          <p:cNvSpPr/>
          <p:nvPr/>
        </p:nvSpPr>
        <p:spPr>
          <a:xfrm>
            <a:off x="9101013" y="3100948"/>
            <a:ext cx="1806222" cy="3168650"/>
          </a:xfrm>
          <a:prstGeom prst="rect">
            <a:avLst/>
          </a:prstGeom>
          <a:solidFill>
            <a:srgbClr val="E9F0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de-DE" sz="1800" b="1" i="0" u="none" strike="noStrike" kern="1200" cap="none" spc="0" normalizeH="0" baseline="0" noProof="0" dirty="0">
                <a:ln>
                  <a:noFill/>
                </a:ln>
                <a:solidFill>
                  <a:schemeClr val="tx1"/>
                </a:solidFill>
                <a:uLnTx/>
                <a:uFillTx/>
                <a:latin typeface="Arial"/>
                <a:ea typeface="ＭＳ Ｐゴシック"/>
                <a:cs typeface="+mn-cs"/>
              </a:rPr>
              <a:t>Intelligente</a:t>
            </a:r>
            <a:br>
              <a:rPr kumimoji="0" lang="de-DE" sz="1800" b="1" i="0" u="none" strike="noStrike" kern="1200" cap="none" spc="0" normalizeH="0" baseline="0" noProof="0" dirty="0">
                <a:ln>
                  <a:noFill/>
                </a:ln>
                <a:solidFill>
                  <a:schemeClr val="tx1"/>
                </a:solidFill>
                <a:uLnTx/>
                <a:uFillTx/>
                <a:latin typeface="Arial"/>
                <a:ea typeface="ＭＳ Ｐゴシック"/>
                <a:cs typeface="+mn-cs"/>
              </a:rPr>
            </a:br>
            <a:r>
              <a:rPr kumimoji="0" lang="de-DE" sz="1800" b="1" i="0" u="none" strike="noStrike" kern="1200" cap="none" spc="0" normalizeH="0" baseline="0" noProof="0" dirty="0">
                <a:ln>
                  <a:noFill/>
                </a:ln>
                <a:solidFill>
                  <a:schemeClr val="tx1"/>
                </a:solidFill>
                <a:uLnTx/>
                <a:uFillTx/>
                <a:latin typeface="Arial"/>
                <a:ea typeface="ＭＳ Ｐゴシック"/>
                <a:cs typeface="+mn-cs"/>
              </a:rPr>
              <a:t>Infrastruktur </a:t>
            </a:r>
          </a:p>
          <a:p>
            <a:pPr marL="0" marR="0" lvl="0" indent="0" defTabSz="914400" rtl="0" eaLnBrk="0" fontAlgn="base" latinLnBrk="0" hangingPunct="0">
              <a:lnSpc>
                <a:spcPct val="100000"/>
              </a:lnSpc>
              <a:spcBef>
                <a:spcPct val="0"/>
              </a:spcBef>
              <a:spcAft>
                <a:spcPts val="1000"/>
              </a:spcAft>
              <a:buClrTx/>
              <a:buSzTx/>
              <a:buFontTx/>
              <a:buNone/>
              <a:tabLst/>
              <a:defRPr/>
            </a:pPr>
            <a:r>
              <a:rPr kumimoji="0" lang="de-DE" sz="1500" b="1" i="0" u="none" strike="noStrike" kern="1200" cap="none" spc="0" normalizeH="0" baseline="0" noProof="0" dirty="0">
                <a:ln>
                  <a:noFill/>
                </a:ln>
                <a:solidFill>
                  <a:srgbClr val="8F8D60"/>
                </a:solidFill>
                <a:uLnTx/>
                <a:uFillTx/>
                <a:latin typeface="Arial Narrow" pitchFamily="34" charset="0"/>
                <a:ea typeface="ＭＳ Ｐゴシック"/>
                <a:cs typeface="+mn-cs"/>
              </a:rPr>
              <a:t/>
            </a:r>
            <a:br>
              <a:rPr kumimoji="0" lang="de-DE" sz="1500" b="1" i="0" u="none" strike="noStrike" kern="1200" cap="none" spc="0" normalizeH="0" baseline="0" noProof="0" dirty="0">
                <a:ln>
                  <a:noFill/>
                </a:ln>
                <a:solidFill>
                  <a:srgbClr val="8F8D60"/>
                </a:solidFill>
                <a:uLnTx/>
                <a:uFillTx/>
                <a:latin typeface="Arial Narrow" pitchFamily="34" charset="0"/>
                <a:ea typeface="ＭＳ Ｐゴシック"/>
                <a:cs typeface="+mn-cs"/>
              </a:rPr>
            </a:br>
            <a:r>
              <a:rPr kumimoji="0" lang="de-DE" sz="1500" b="1" i="0" u="none" strike="noStrike" kern="1200" cap="none" spc="0" normalizeH="0" baseline="0" noProof="0" dirty="0">
                <a:ln>
                  <a:noFill/>
                </a:ln>
                <a:solidFill>
                  <a:srgbClr val="8F8D60"/>
                </a:solidFill>
                <a:uLnTx/>
                <a:uFillTx/>
                <a:latin typeface="Arial Narrow" pitchFamily="34" charset="0"/>
                <a:ea typeface="ＭＳ Ｐゴシック"/>
                <a:cs typeface="+mn-cs"/>
              </a:rPr>
              <a:t/>
            </a:r>
            <a:br>
              <a:rPr kumimoji="0" lang="de-DE" sz="1500" b="1" i="0" u="none" strike="noStrike" kern="1200" cap="none" spc="0" normalizeH="0" baseline="0" noProof="0" dirty="0">
                <a:ln>
                  <a:noFill/>
                </a:ln>
                <a:solidFill>
                  <a:srgbClr val="8F8D60"/>
                </a:solidFill>
                <a:uLnTx/>
                <a:uFillTx/>
                <a:latin typeface="Arial Narrow" pitchFamily="34" charset="0"/>
                <a:ea typeface="ＭＳ Ｐゴシック"/>
                <a:cs typeface="+mn-cs"/>
              </a:rPr>
            </a:br>
            <a:r>
              <a:rPr kumimoji="0" lang="de-DE" sz="1600" b="0" i="0" u="none" strike="noStrike" kern="1200" cap="none" spc="0" normalizeH="0" baseline="0" noProof="0" dirty="0">
                <a:ln>
                  <a:noFill/>
                </a:ln>
                <a:solidFill>
                  <a:srgbClr val="000000">
                    <a:lumMod val="75000"/>
                    <a:lumOff val="25000"/>
                  </a:srgbClr>
                </a:solidFill>
                <a:uLnTx/>
                <a:uFillTx/>
                <a:latin typeface="Arial Narrow" pitchFamily="34" charset="0"/>
                <a:ea typeface="ＭＳ Ｐゴシック"/>
                <a:cs typeface="+mn-cs"/>
              </a:rPr>
              <a:t>„Wir entwickeln eine intelligente Infrastruktur und koppeln die Energie- und Mobilitätswende.“</a:t>
            </a:r>
          </a:p>
        </p:txBody>
      </p:sp>
      <p:sp>
        <p:nvSpPr>
          <p:cNvPr id="24" name="Rechteck 23"/>
          <p:cNvSpPr/>
          <p:nvPr/>
        </p:nvSpPr>
        <p:spPr>
          <a:xfrm>
            <a:off x="5009457" y="3100948"/>
            <a:ext cx="1809607" cy="3168650"/>
          </a:xfrm>
          <a:prstGeom prst="rect">
            <a:avLst/>
          </a:prstGeom>
          <a:solidFill>
            <a:srgbClr val="E9F0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a:lstStyle/>
          <a:p>
            <a:pPr marL="0" marR="0" lvl="0" indent="0" algn="ctr" defTabSz="914400" rtl="0" eaLnBrk="0" fontAlgn="base" latinLnBrk="0" hangingPunct="0">
              <a:lnSpc>
                <a:spcPct val="100000"/>
              </a:lnSpc>
              <a:spcBef>
                <a:spcPct val="0"/>
              </a:spcBef>
              <a:spcAft>
                <a:spcPts val="1000"/>
              </a:spcAft>
              <a:buClrTx/>
              <a:buSzTx/>
              <a:buFontTx/>
              <a:buNone/>
              <a:tabLst/>
              <a:defRPr/>
            </a:pPr>
            <a:r>
              <a:rPr lang="de-DE" sz="1800" b="1" dirty="0">
                <a:solidFill>
                  <a:schemeClr val="tx1"/>
                </a:solidFill>
                <a:latin typeface="Arial"/>
                <a:ea typeface="ＭＳ Ｐゴシック"/>
              </a:rPr>
              <a:t>Familien-</a:t>
            </a:r>
            <a:br>
              <a:rPr lang="de-DE" sz="1800" b="1" dirty="0">
                <a:solidFill>
                  <a:schemeClr val="tx1"/>
                </a:solidFill>
                <a:latin typeface="Arial"/>
                <a:ea typeface="ＭＳ Ｐゴシック"/>
              </a:rPr>
            </a:br>
            <a:r>
              <a:rPr lang="de-DE" sz="1800" b="1" dirty="0">
                <a:solidFill>
                  <a:schemeClr val="tx1"/>
                </a:solidFill>
                <a:latin typeface="Arial"/>
                <a:ea typeface="ＭＳ Ｐゴシック"/>
              </a:rPr>
              <a:t>freundlichste Metropolregion</a:t>
            </a:r>
            <a:r>
              <a:rPr kumimoji="0" lang="de-DE" sz="1500" b="1" i="0" u="none" strike="noStrike" kern="1200" cap="none" spc="0" normalizeH="0" baseline="0" noProof="0" dirty="0">
                <a:ln>
                  <a:noFill/>
                </a:ln>
                <a:solidFill>
                  <a:srgbClr val="8F8D60"/>
                </a:solidFill>
                <a:effectLst/>
                <a:uLnTx/>
                <a:uFillTx/>
                <a:latin typeface="Arial"/>
                <a:ea typeface="ＭＳ Ｐゴシック"/>
                <a:cs typeface="+mn-cs"/>
              </a:rPr>
              <a:t/>
            </a:r>
            <a:br>
              <a:rPr kumimoji="0" lang="de-DE" sz="1500" b="1" i="0" u="none" strike="noStrike" kern="1200" cap="none" spc="0" normalizeH="0" baseline="0" noProof="0" dirty="0">
                <a:ln>
                  <a:noFill/>
                </a:ln>
                <a:solidFill>
                  <a:srgbClr val="8F8D60"/>
                </a:solidFill>
                <a:effectLst/>
                <a:uLnTx/>
                <a:uFillTx/>
                <a:latin typeface="Arial"/>
                <a:ea typeface="ＭＳ Ｐゴシック"/>
                <a:cs typeface="+mn-cs"/>
              </a:rPr>
            </a:br>
            <a:endParaRPr kumimoji="0" lang="de-DE" sz="1500" b="1" i="0" u="none" strike="noStrike" kern="1200" cap="none" spc="0" normalizeH="0" baseline="0" noProof="0" dirty="0">
              <a:ln>
                <a:noFill/>
              </a:ln>
              <a:solidFill>
                <a:srgbClr val="8F8D6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„Wir werden </a:t>
            </a:r>
            <a:b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br>
            <a:r>
              <a:rPr kumimoji="0" lang="de-DE" sz="16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ＭＳ Ｐゴシック"/>
                <a:cs typeface="+mn-cs"/>
              </a:rPr>
              <a:t>eine der familienfreundlichsten Metropolregionen in Europa.“</a:t>
            </a:r>
          </a:p>
        </p:txBody>
      </p:sp>
      <p:sp>
        <p:nvSpPr>
          <p:cNvPr id="35" name="Richtungspfeil 34"/>
          <p:cNvSpPr/>
          <p:nvPr/>
        </p:nvSpPr>
        <p:spPr>
          <a:xfrm>
            <a:off x="1704050" y="1717071"/>
            <a:ext cx="9937351" cy="1222375"/>
          </a:xfrm>
          <a:prstGeom prst="homePlate">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0" fontAlgn="base" latinLnBrk="0" hangingPunct="0">
              <a:lnSpc>
                <a:spcPct val="100000"/>
              </a:lnSpc>
              <a:spcBef>
                <a:spcPct val="0"/>
              </a:spcBef>
              <a:spcAft>
                <a:spcPts val="300"/>
              </a:spcAft>
              <a:buClrTx/>
              <a:buSzTx/>
              <a:buFontTx/>
              <a:buNone/>
              <a:tabLst/>
              <a:defRPr/>
            </a:pPr>
            <a:r>
              <a:rPr kumimoji="0" lang="de-DE" sz="2800" i="1" u="none" strike="noStrike" kern="1200" cap="none" spc="0" normalizeH="0" baseline="0" noProof="0" dirty="0">
                <a:ln>
                  <a:noFill/>
                </a:ln>
                <a:solidFill>
                  <a:srgbClr val="000000"/>
                </a:solidFill>
                <a:effectLst/>
                <a:uLnTx/>
                <a:uFillTx/>
                <a:latin typeface="Arial"/>
                <a:ea typeface="ＭＳ Ｐゴシック"/>
                <a:cs typeface="Arial" pitchFamily="34" charset="0"/>
              </a:rPr>
              <a:t>„Wir wollen die bevorzugte Heimatregion für talentierte </a:t>
            </a:r>
            <a:br>
              <a:rPr kumimoji="0" lang="de-DE" sz="2800" i="1" u="none" strike="noStrike" kern="1200" cap="none" spc="0" normalizeH="0" baseline="0" noProof="0" dirty="0">
                <a:ln>
                  <a:noFill/>
                </a:ln>
                <a:solidFill>
                  <a:srgbClr val="000000"/>
                </a:solidFill>
                <a:effectLst/>
                <a:uLnTx/>
                <a:uFillTx/>
                <a:latin typeface="Arial"/>
                <a:ea typeface="ＭＳ Ｐゴシック"/>
                <a:cs typeface="Arial" pitchFamily="34" charset="0"/>
              </a:rPr>
            </a:br>
            <a:r>
              <a:rPr kumimoji="0" lang="de-DE" sz="2800" i="1" u="none" strike="noStrike" kern="1200" cap="none" spc="0" normalizeH="0" baseline="0" noProof="0" dirty="0">
                <a:ln>
                  <a:noFill/>
                </a:ln>
                <a:solidFill>
                  <a:srgbClr val="000000"/>
                </a:solidFill>
                <a:effectLst/>
                <a:uLnTx/>
                <a:uFillTx/>
                <a:latin typeface="Arial"/>
                <a:ea typeface="ＭＳ Ｐゴシック"/>
                <a:cs typeface="Arial" pitchFamily="34" charset="0"/>
              </a:rPr>
              <a:t>und engagierte Menschen aus aller Welt sein.</a:t>
            </a:r>
            <a:br>
              <a:rPr kumimoji="0" lang="de-DE" sz="2800" i="1" u="none" strike="noStrike" kern="1200" cap="none" spc="0" normalizeH="0" baseline="0" noProof="0" dirty="0">
                <a:ln>
                  <a:noFill/>
                </a:ln>
                <a:solidFill>
                  <a:srgbClr val="000000"/>
                </a:solidFill>
                <a:effectLst/>
                <a:uLnTx/>
                <a:uFillTx/>
                <a:latin typeface="Arial"/>
                <a:ea typeface="ＭＳ Ｐゴシック"/>
                <a:cs typeface="Arial" pitchFamily="34" charset="0"/>
              </a:rPr>
            </a:br>
            <a:r>
              <a:rPr kumimoji="0" lang="de-DE" sz="2800" i="1" u="none" strike="noStrike" kern="1200" cap="none" spc="0" normalizeH="0" baseline="0" noProof="0" dirty="0">
                <a:ln>
                  <a:noFill/>
                </a:ln>
                <a:solidFill>
                  <a:srgbClr val="000000"/>
                </a:solidFill>
                <a:effectLst/>
                <a:uLnTx/>
                <a:uFillTx/>
                <a:latin typeface="Arial"/>
                <a:ea typeface="ＭＳ Ｐゴシック"/>
                <a:cs typeface="Arial" pitchFamily="34" charset="0"/>
              </a:rPr>
              <a:t>Gemeinsam schaffen wir die Heimat für Kreative.“</a:t>
            </a:r>
          </a:p>
        </p:txBody>
      </p:sp>
      <p:sp>
        <p:nvSpPr>
          <p:cNvPr id="2" name="Datumsplatzhalter 1"/>
          <p:cNvSpPr>
            <a:spLocks noGrp="1"/>
          </p:cNvSpPr>
          <p:nvPr>
            <p:ph type="dt" sz="half" idx="2"/>
          </p:nvPr>
        </p:nvSpPr>
        <p:spPr/>
        <p:txBody>
          <a:bodyPr/>
          <a:lstStyle/>
          <a:p>
            <a:fld id="{7CBA51F8-5274-4B3C-BEC3-A47EF5670796}" type="datetime1">
              <a:rPr lang="de-DE" smtClean="0"/>
              <a:t>20.08.2024</a:t>
            </a:fld>
            <a:endParaRPr lang="de-DE" dirty="0"/>
          </a:p>
        </p:txBody>
      </p:sp>
      <p:sp>
        <p:nvSpPr>
          <p:cNvPr id="3" name="Fußzeilenplatzhalter 2"/>
          <p:cNvSpPr>
            <a:spLocks noGrp="1"/>
          </p:cNvSpPr>
          <p:nvPr>
            <p:ph type="ftr" sz="quarter" idx="3"/>
          </p:nvPr>
        </p:nvSpPr>
        <p:spPr/>
        <p:txBody>
          <a:bodyPr/>
          <a:lstStyle/>
          <a:p>
            <a:r>
              <a:rPr lang="de-DE" smtClean="0"/>
              <a:t>www.metropolregionnuernberg.de</a:t>
            </a:r>
            <a:endParaRPr lang="de-DE" dirty="0"/>
          </a:p>
        </p:txBody>
      </p:sp>
      <p:sp>
        <p:nvSpPr>
          <p:cNvPr id="4" name="Foliennummernplatzhalter 3"/>
          <p:cNvSpPr>
            <a:spLocks noGrp="1"/>
          </p:cNvSpPr>
          <p:nvPr>
            <p:ph type="sldNum" sz="quarter" idx="4"/>
          </p:nvPr>
        </p:nvSpPr>
        <p:spPr/>
        <p:txBody>
          <a:bodyPr/>
          <a:lstStyle/>
          <a:p>
            <a:fld id="{61B3873F-F1C1-4CAE-B8EC-7D072CC1A732}" type="slidenum">
              <a:rPr lang="de-DE" smtClean="0"/>
              <a:pPr/>
              <a:t>7</a:t>
            </a:fld>
            <a:endParaRPr lang="de-DE" dirty="0"/>
          </a:p>
        </p:txBody>
      </p:sp>
      <p:sp>
        <p:nvSpPr>
          <p:cNvPr id="6" name="Titel 5"/>
          <p:cNvSpPr>
            <a:spLocks noGrp="1"/>
          </p:cNvSpPr>
          <p:nvPr>
            <p:ph type="title"/>
          </p:nvPr>
        </p:nvSpPr>
        <p:spPr>
          <a:xfrm>
            <a:off x="587377" y="450335"/>
            <a:ext cx="8023225" cy="458386"/>
          </a:xfrm>
        </p:spPr>
        <p:txBody>
          <a:bodyPr/>
          <a:lstStyle/>
          <a:p>
            <a:r>
              <a:rPr lang="de-DE" dirty="0" smtClean="0"/>
              <a:t>Mission und Ziele 2030</a:t>
            </a:r>
            <a:endParaRPr lang="de-DE" dirty="0"/>
          </a:p>
        </p:txBody>
      </p:sp>
    </p:spTree>
    <p:extLst>
      <p:ext uri="{BB962C8B-B14F-4D97-AF65-F5344CB8AC3E}">
        <p14:creationId xmlns:p14="http://schemas.microsoft.com/office/powerpoint/2010/main" val="294052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feld 90"/>
          <p:cNvSpPr txBox="1"/>
          <p:nvPr/>
        </p:nvSpPr>
        <p:spPr>
          <a:xfrm>
            <a:off x="7006429" y="3847280"/>
            <a:ext cx="2700000" cy="3090246"/>
          </a:xfrm>
          <a:prstGeom prst="rect">
            <a:avLst/>
          </a:prstGeom>
          <a:solidFill>
            <a:srgbClr val="E9F0FA"/>
          </a:solidFill>
        </p:spPr>
        <p:txBody>
          <a:bodyPr wrap="square" tIns="108000" b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Neue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Arbeit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Allianz pro Fachkräfte</a:t>
            </a: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Regionale Entwicklungsagentur für kommunales Bildungsmanagement (REAB)</a:t>
            </a:r>
          </a:p>
          <a:p>
            <a:pPr marL="180000" marR="0" lvl="0" indent="0" algn="l" defTabSz="914400" rtl="0" eaLnBrk="1" fontAlgn="base" latinLnBrk="0" hangingPunct="1">
              <a:lnSpc>
                <a:spcPct val="100000"/>
              </a:lnSpc>
              <a:spcBef>
                <a:spcPct val="0"/>
              </a:spcBef>
              <a:spcAft>
                <a:spcPts val="600"/>
              </a:spcAft>
              <a:buClrTx/>
              <a:buSzTx/>
              <a:buFontTx/>
              <a:buNone/>
              <a:tabLst/>
              <a:defRPr/>
            </a:pPr>
            <a:endPar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1" name="Textfeld 10"/>
          <p:cNvSpPr txBox="1"/>
          <p:nvPr/>
        </p:nvSpPr>
        <p:spPr>
          <a:xfrm>
            <a:off x="4295800" y="1230818"/>
            <a:ext cx="2700000" cy="2700000"/>
          </a:xfrm>
          <a:prstGeom prst="rect">
            <a:avLst/>
          </a:prstGeom>
          <a:solidFill>
            <a:srgbClr val="E9F0FA"/>
          </a:solidFill>
        </p:spPr>
        <p:txBody>
          <a:bodyPr wrap="square" tIns="108000" b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Innovations-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kraft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Innovationskunst</a:t>
            </a: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err="1" smtClean="0">
                <a:ln>
                  <a:noFill/>
                </a:ln>
                <a:solidFill>
                  <a:srgbClr val="000000"/>
                </a:solidFill>
                <a:effectLst/>
                <a:uLnTx/>
                <a:uFillTx/>
                <a:latin typeface="Arial" charset="0"/>
                <a:ea typeface="ＭＳ Ｐゴシック" pitchFamily="34" charset="-128"/>
                <a:cs typeface="+mn-cs"/>
              </a:rPr>
              <a:t>InnoHikes</a:t>
            </a:r>
            <a:endPar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err="1" smtClean="0">
                <a:ln>
                  <a:noFill/>
                </a:ln>
                <a:solidFill>
                  <a:srgbClr val="000000"/>
                </a:solidFill>
                <a:effectLst/>
                <a:uLnTx/>
                <a:uFillTx/>
                <a:latin typeface="Arial" charset="0"/>
                <a:ea typeface="ＭＳ Ｐゴシック" pitchFamily="34" charset="-128"/>
                <a:cs typeface="+mn-cs"/>
              </a:rPr>
              <a:t>Transform_EMN</a:t>
            </a:r>
            <a:endPar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err="1" smtClean="0">
                <a:ln>
                  <a:noFill/>
                </a:ln>
                <a:solidFill>
                  <a:srgbClr val="000000"/>
                </a:solidFill>
                <a:effectLst/>
                <a:uLnTx/>
                <a:uFillTx/>
                <a:latin typeface="Arial" charset="0"/>
                <a:ea typeface="ＭＳ Ｐゴシック" pitchFamily="34" charset="-128"/>
                <a:cs typeface="+mn-cs"/>
              </a:rPr>
              <a:t>hy</a:t>
            </a: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 Wasserstoff-Metropolregion Nürnberg</a:t>
            </a:r>
          </a:p>
          <a:p>
            <a:pPr marL="180000" marR="0" lvl="0" indent="0" algn="l" defTabSz="914400" rtl="0" eaLnBrk="1" fontAlgn="base" latinLnBrk="0" hangingPunct="1">
              <a:lnSpc>
                <a:spcPct val="100000"/>
              </a:lnSpc>
              <a:spcBef>
                <a:spcPct val="0"/>
              </a:spcBef>
              <a:spcAft>
                <a:spcPts val="600"/>
              </a:spcAft>
              <a:buClrTx/>
              <a:buSzTx/>
              <a:buFontTx/>
              <a:buNone/>
              <a:tabLst/>
              <a:defRPr/>
            </a:pPr>
            <a:endPar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89" name="Textfeld 88"/>
          <p:cNvSpPr txBox="1"/>
          <p:nvPr/>
        </p:nvSpPr>
        <p:spPr>
          <a:xfrm>
            <a:off x="1597955" y="3901561"/>
            <a:ext cx="2700000" cy="3028691"/>
          </a:xfrm>
          <a:prstGeom prst="rect">
            <a:avLst/>
          </a:prstGeom>
          <a:solidFill>
            <a:srgbClr val="E9F0FA"/>
          </a:solidFill>
        </p:spPr>
        <p:txBody>
          <a:bodyPr wrap="square" tIns="108000" b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Nachhaltige Lebensqualität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Aktionsplan „Heimat für Regionalprodukte“</a:t>
            </a: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Heimatlotse</a:t>
            </a: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Faire Metropolregion</a:t>
            </a:r>
          </a:p>
          <a:p>
            <a:pPr marL="18000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Welt-Agrarkulturerbe</a:t>
            </a:r>
          </a:p>
          <a:p>
            <a:pPr marL="180000" marR="0" lvl="0" indent="0" algn="l" defTabSz="914400" rtl="0" eaLnBrk="1" fontAlgn="base" latinLnBrk="0" hangingPunct="1">
              <a:lnSpc>
                <a:spcPct val="100000"/>
              </a:lnSpc>
              <a:spcBef>
                <a:spcPct val="0"/>
              </a:spcBef>
              <a:spcAft>
                <a:spcPts val="600"/>
              </a:spcAft>
              <a:buClrTx/>
              <a:buSzTx/>
              <a:buFontTx/>
              <a:buNone/>
              <a:tabLst/>
              <a:defRPr/>
            </a:pPr>
            <a:endPar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60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Textfeld 27"/>
          <p:cNvSpPr txBox="1"/>
          <p:nvPr/>
        </p:nvSpPr>
        <p:spPr>
          <a:xfrm>
            <a:off x="6995800" y="1234930"/>
            <a:ext cx="2700000" cy="2700000"/>
          </a:xfrm>
          <a:prstGeom prst="rect">
            <a:avLst/>
          </a:prstGeom>
          <a:solidFill>
            <a:schemeClr val="bg1"/>
          </a:solidFill>
        </p:spPr>
        <p:txBody>
          <a:bodyPr wrap="square" tIns="108000" b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Mobilitätswandel und Klimaschutz</a:t>
            </a:r>
          </a:p>
          <a:p>
            <a:pPr marL="180000" marR="0" lvl="0" indent="0" algn="l" defTabSz="914400" rtl="0" eaLnBrk="1" fontAlgn="base" latinLnBrk="0" hangingPunct="1">
              <a:lnSpc>
                <a:spcPct val="100000"/>
              </a:lnSpc>
              <a:spcBef>
                <a:spcPct val="0"/>
              </a:spcBef>
              <a:spcAft>
                <a:spcPts val="4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Klimapakt 2030plus</a:t>
            </a:r>
          </a:p>
          <a:p>
            <a:pPr marL="180000" marR="0" lvl="0" indent="0" algn="l" defTabSz="914400" rtl="0" eaLnBrk="1" fontAlgn="base" latinLnBrk="0" hangingPunct="1">
              <a:lnSpc>
                <a:spcPct val="100000"/>
              </a:lnSpc>
              <a:spcBef>
                <a:spcPct val="0"/>
              </a:spcBef>
              <a:spcAft>
                <a:spcPts val="4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Fonds für Klimaschutz und nachhaltige Entwicklung </a:t>
            </a:r>
          </a:p>
          <a:p>
            <a:pPr marL="180000" marR="0" lvl="0" indent="0" algn="l" defTabSz="914400" rtl="0" eaLnBrk="1" fontAlgn="base" latinLnBrk="0" hangingPunct="1">
              <a:lnSpc>
                <a:spcPct val="100000"/>
              </a:lnSpc>
              <a:spcBef>
                <a:spcPct val="0"/>
              </a:spcBef>
              <a:spcAft>
                <a:spcPts val="400"/>
              </a:spcAft>
              <a:buClrTx/>
              <a:buSzTx/>
              <a:buFontTx/>
              <a:buNone/>
              <a:tabLst/>
              <a:defRPr/>
            </a:pPr>
            <a:r>
              <a:rPr kumimoji="0" lang="de-DE" sz="1400" b="0" i="0" u="none" strike="noStrike" kern="1200" cap="none" spc="0" normalizeH="0" baseline="0" noProof="0" dirty="0" err="1" smtClean="0">
                <a:ln>
                  <a:noFill/>
                </a:ln>
                <a:solidFill>
                  <a:srgbClr val="000000"/>
                </a:solidFill>
                <a:effectLst/>
                <a:uLnTx/>
                <a:uFillTx/>
                <a:latin typeface="Arial" charset="0"/>
                <a:ea typeface="ＭＳ Ｐゴシック" pitchFamily="34" charset="-128"/>
                <a:cs typeface="+mn-cs"/>
              </a:rPr>
              <a:t>CleanTech</a:t>
            </a: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-Kompetenz: </a:t>
            </a:r>
            <a:r>
              <a:rPr kumimoji="0" lang="de-DE" sz="1400" b="0" i="0" u="none" strike="noStrike" kern="1200" cap="none" spc="0" normalizeH="0" baseline="0" noProof="0" dirty="0" err="1" smtClean="0">
                <a:ln>
                  <a:noFill/>
                </a:ln>
                <a:solidFill>
                  <a:srgbClr val="000000"/>
                </a:solidFill>
                <a:effectLst/>
                <a:uLnTx/>
                <a:uFillTx/>
                <a:latin typeface="Arial" charset="0"/>
                <a:ea typeface="ＭＳ Ｐゴシック" pitchFamily="34" charset="-128"/>
                <a:cs typeface="+mn-cs"/>
              </a:rPr>
              <a:t>Accelerator</a:t>
            </a: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 Klimaneutralität</a:t>
            </a:r>
          </a:p>
          <a:p>
            <a:pPr marL="180000" marR="0" lvl="0" indent="0" algn="l" defTabSz="914400" rtl="0" eaLnBrk="1" fontAlgn="base" latinLnBrk="0" hangingPunct="1">
              <a:lnSpc>
                <a:spcPct val="100000"/>
              </a:lnSpc>
              <a:spcBef>
                <a:spcPct val="0"/>
              </a:spcBef>
              <a:spcAft>
                <a:spcPts val="4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VGN-Erweiterung</a:t>
            </a:r>
          </a:p>
          <a:p>
            <a:pPr marL="180000" marR="0" lvl="0" indent="0" algn="l" defTabSz="914400" rtl="0" eaLnBrk="1" fontAlgn="base" latinLnBrk="0" hangingPunct="1">
              <a:lnSpc>
                <a:spcPct val="100000"/>
              </a:lnSpc>
              <a:spcBef>
                <a:spcPct val="0"/>
              </a:spcBef>
              <a:spcAft>
                <a:spcPts val="4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CO</a:t>
            </a:r>
            <a:r>
              <a:rPr kumimoji="0" lang="de-DE" sz="1400" b="0" i="0" u="none" strike="noStrike" kern="1200" cap="none" spc="0" normalizeH="0" baseline="-25000" noProof="0" dirty="0" smtClean="0">
                <a:ln>
                  <a:noFill/>
                </a:ln>
                <a:solidFill>
                  <a:srgbClr val="000000"/>
                </a:solidFill>
                <a:effectLst/>
                <a:uLnTx/>
                <a:uFillTx/>
                <a:latin typeface="Arial" charset="0"/>
                <a:ea typeface="ＭＳ Ｐゴシック" pitchFamily="34" charset="-128"/>
                <a:cs typeface="+mn-cs"/>
              </a:rPr>
              <a:t>2</a:t>
            </a: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-Challenge</a:t>
            </a:r>
          </a:p>
        </p:txBody>
      </p:sp>
      <p:sp>
        <p:nvSpPr>
          <p:cNvPr id="2" name="Datumsplatzhalter 1"/>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643DFD8-C68D-4893-90ED-126791BC6AB9}" type="datetime1">
              <a:rPr kumimoji="0" lang="de-DE" sz="1000" b="0" i="0" u="none" strike="noStrike" kern="1200" cap="none" spc="0" normalizeH="0" baseline="0" noProof="0" smtClean="0">
                <a:ln>
                  <a:noFill/>
                </a:ln>
                <a:solidFill>
                  <a:srgbClr val="000000">
                    <a:tint val="75000"/>
                  </a:srgb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20.08.2024</a:t>
            </a:fld>
            <a:endParaRPr kumimoji="0" lang="de-DE" sz="1000" b="0" i="0" u="none" strike="noStrike" kern="1200" cap="none" spc="0" normalizeH="0" baseline="0" noProof="0" dirty="0">
              <a:ln>
                <a:noFill/>
              </a:ln>
              <a:solidFill>
                <a:srgbClr val="000000">
                  <a:tint val="75000"/>
                </a:srgbClr>
              </a:solidFill>
              <a:effectLst/>
              <a:uLnTx/>
              <a:uFillTx/>
              <a:latin typeface="Arial" charset="0"/>
              <a:ea typeface="ＭＳ Ｐゴシック" pitchFamily="34" charset="-128"/>
              <a:cs typeface="+mn-cs"/>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B3873F-F1C1-4CAE-B8EC-7D072CC1A732}" type="slidenum">
              <a:rPr kumimoji="0" lang="de-DE" sz="1000" b="0" i="0" u="none" strike="noStrike" kern="1200" cap="none" spc="0" normalizeH="0" baseline="0" noProof="0" smtClean="0">
                <a:ln>
                  <a:noFill/>
                </a:ln>
                <a:solidFill>
                  <a:srgbClr val="000000">
                    <a:tint val="75000"/>
                  </a:srgb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sz="1000" b="0" i="0" u="none" strike="noStrike" kern="1200" cap="none" spc="0" normalizeH="0" baseline="0" noProof="0" dirty="0">
              <a:ln>
                <a:noFill/>
              </a:ln>
              <a:solidFill>
                <a:srgbClr val="000000">
                  <a:tint val="75000"/>
                </a:srgbClr>
              </a:solidFill>
              <a:effectLst/>
              <a:uLnTx/>
              <a:uFillTx/>
              <a:latin typeface="Arial" charset="0"/>
              <a:ea typeface="ＭＳ Ｐゴシック" pitchFamily="34" charset="-128"/>
              <a:cs typeface="+mn-cs"/>
            </a:endParaRPr>
          </a:p>
        </p:txBody>
      </p:sp>
      <p:sp>
        <p:nvSpPr>
          <p:cNvPr id="6" name="Titel 5"/>
          <p:cNvSpPr>
            <a:spLocks noGrp="1"/>
          </p:cNvSpPr>
          <p:nvPr>
            <p:ph type="title"/>
          </p:nvPr>
        </p:nvSpPr>
        <p:spPr>
          <a:xfrm>
            <a:off x="587377" y="450335"/>
            <a:ext cx="8023225" cy="458386"/>
          </a:xfrm>
        </p:spPr>
        <p:txBody>
          <a:bodyPr>
            <a:normAutofit/>
          </a:bodyPr>
          <a:lstStyle/>
          <a:p>
            <a:r>
              <a:rPr lang="de-DE" dirty="0" smtClean="0"/>
              <a:t>Strategie 2030</a:t>
            </a:r>
            <a:endParaRPr lang="de-DE" dirty="0"/>
          </a:p>
        </p:txBody>
      </p:sp>
      <p:grpSp>
        <p:nvGrpSpPr>
          <p:cNvPr id="44" name="Gruppieren 43"/>
          <p:cNvGrpSpPr/>
          <p:nvPr/>
        </p:nvGrpSpPr>
        <p:grpSpPr>
          <a:xfrm>
            <a:off x="4402008" y="3193368"/>
            <a:ext cx="108000" cy="108000"/>
            <a:chOff x="2927648" y="1952848"/>
            <a:chExt cx="108000" cy="108000"/>
          </a:xfrm>
        </p:grpSpPr>
        <p:sp>
          <p:nvSpPr>
            <p:cNvPr id="8" name="Ellipse 7"/>
            <p:cNvSpPr>
              <a:spLocks noChangeAspect="1"/>
            </p:cNvSpPr>
            <p:nvPr/>
          </p:nvSpPr>
          <p:spPr>
            <a:xfrm>
              <a:off x="2927648" y="1952848"/>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Halber Rahmen 11"/>
            <p:cNvSpPr>
              <a:spLocks noChangeAspect="1"/>
            </p:cNvSpPr>
            <p:nvPr/>
          </p:nvSpPr>
          <p:spPr>
            <a:xfrm rot="8252741">
              <a:off x="2936215" y="1974448"/>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5" name="Gruppieren 44"/>
          <p:cNvGrpSpPr/>
          <p:nvPr/>
        </p:nvGrpSpPr>
        <p:grpSpPr>
          <a:xfrm>
            <a:off x="4399853" y="2338103"/>
            <a:ext cx="108000" cy="108000"/>
            <a:chOff x="2922839" y="2295632"/>
            <a:chExt cx="108000" cy="108000"/>
          </a:xfrm>
        </p:grpSpPr>
        <p:sp>
          <p:nvSpPr>
            <p:cNvPr id="13" name="Ellipse 12"/>
            <p:cNvSpPr>
              <a:spLocks noChangeAspect="1"/>
            </p:cNvSpPr>
            <p:nvPr/>
          </p:nvSpPr>
          <p:spPr>
            <a:xfrm>
              <a:off x="2922839" y="2295632"/>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Halber Rahmen 13"/>
            <p:cNvSpPr>
              <a:spLocks noChangeAspect="1"/>
            </p:cNvSpPr>
            <p:nvPr/>
          </p:nvSpPr>
          <p:spPr>
            <a:xfrm rot="8252741">
              <a:off x="2931406" y="2317232"/>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6" name="Gruppieren 45"/>
          <p:cNvGrpSpPr/>
          <p:nvPr/>
        </p:nvGrpSpPr>
        <p:grpSpPr>
          <a:xfrm>
            <a:off x="4404662" y="2622368"/>
            <a:ext cx="108000" cy="108000"/>
            <a:chOff x="2927648" y="2592640"/>
            <a:chExt cx="108000" cy="108000"/>
          </a:xfrm>
        </p:grpSpPr>
        <p:sp>
          <p:nvSpPr>
            <p:cNvPr id="15" name="Ellipse 14"/>
            <p:cNvSpPr>
              <a:spLocks noChangeAspect="1"/>
            </p:cNvSpPr>
            <p:nvPr/>
          </p:nvSpPr>
          <p:spPr>
            <a:xfrm>
              <a:off x="2927648" y="259264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Halber Rahmen 15"/>
            <p:cNvSpPr>
              <a:spLocks noChangeAspect="1"/>
            </p:cNvSpPr>
            <p:nvPr/>
          </p:nvSpPr>
          <p:spPr>
            <a:xfrm rot="8252741">
              <a:off x="2936215" y="261424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7" name="Gruppieren 46"/>
          <p:cNvGrpSpPr/>
          <p:nvPr/>
        </p:nvGrpSpPr>
        <p:grpSpPr>
          <a:xfrm>
            <a:off x="4402008" y="2892260"/>
            <a:ext cx="108000" cy="108000"/>
            <a:chOff x="2927648" y="2914360"/>
            <a:chExt cx="108000" cy="108000"/>
          </a:xfrm>
        </p:grpSpPr>
        <p:sp>
          <p:nvSpPr>
            <p:cNvPr id="17" name="Ellipse 16"/>
            <p:cNvSpPr>
              <a:spLocks noChangeAspect="1"/>
            </p:cNvSpPr>
            <p:nvPr/>
          </p:nvSpPr>
          <p:spPr>
            <a:xfrm>
              <a:off x="2927648" y="291436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Halber Rahmen 17"/>
            <p:cNvSpPr>
              <a:spLocks noChangeAspect="1"/>
            </p:cNvSpPr>
            <p:nvPr/>
          </p:nvSpPr>
          <p:spPr>
            <a:xfrm rot="8252741">
              <a:off x="2936215" y="293596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3" name="Gruppieren 42"/>
          <p:cNvGrpSpPr/>
          <p:nvPr/>
        </p:nvGrpSpPr>
        <p:grpSpPr>
          <a:xfrm>
            <a:off x="7102574" y="2212115"/>
            <a:ext cx="108000" cy="108000"/>
            <a:chOff x="5627648" y="1952848"/>
            <a:chExt cx="108000" cy="108000"/>
          </a:xfrm>
        </p:grpSpPr>
        <p:sp>
          <p:nvSpPr>
            <p:cNvPr id="29" name="Ellipse 28"/>
            <p:cNvSpPr>
              <a:spLocks noChangeAspect="1"/>
            </p:cNvSpPr>
            <p:nvPr/>
          </p:nvSpPr>
          <p:spPr>
            <a:xfrm>
              <a:off x="5627648" y="1952848"/>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Halber Rahmen 29"/>
            <p:cNvSpPr>
              <a:spLocks noChangeAspect="1"/>
            </p:cNvSpPr>
            <p:nvPr/>
          </p:nvSpPr>
          <p:spPr>
            <a:xfrm rot="8252741">
              <a:off x="5636215" y="1974448"/>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2" name="Gruppieren 41"/>
          <p:cNvGrpSpPr/>
          <p:nvPr/>
        </p:nvGrpSpPr>
        <p:grpSpPr>
          <a:xfrm>
            <a:off x="7095863" y="2504288"/>
            <a:ext cx="108000" cy="108000"/>
            <a:chOff x="5622839" y="2295632"/>
            <a:chExt cx="108000" cy="108000"/>
          </a:xfrm>
        </p:grpSpPr>
        <p:sp>
          <p:nvSpPr>
            <p:cNvPr id="31" name="Ellipse 30"/>
            <p:cNvSpPr>
              <a:spLocks noChangeAspect="1"/>
            </p:cNvSpPr>
            <p:nvPr/>
          </p:nvSpPr>
          <p:spPr>
            <a:xfrm>
              <a:off x="5622839" y="2295632"/>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Halber Rahmen 31"/>
            <p:cNvSpPr>
              <a:spLocks noChangeAspect="1"/>
            </p:cNvSpPr>
            <p:nvPr/>
          </p:nvSpPr>
          <p:spPr>
            <a:xfrm rot="8252741">
              <a:off x="5631406" y="2317232"/>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1" name="Gruppieren 40"/>
          <p:cNvGrpSpPr/>
          <p:nvPr/>
        </p:nvGrpSpPr>
        <p:grpSpPr>
          <a:xfrm>
            <a:off x="7104662" y="2964261"/>
            <a:ext cx="108000" cy="108000"/>
            <a:chOff x="5627648" y="2592640"/>
            <a:chExt cx="108000" cy="108000"/>
          </a:xfrm>
        </p:grpSpPr>
        <p:sp>
          <p:nvSpPr>
            <p:cNvPr id="33" name="Ellipse 32"/>
            <p:cNvSpPr>
              <a:spLocks noChangeAspect="1"/>
            </p:cNvSpPr>
            <p:nvPr/>
          </p:nvSpPr>
          <p:spPr>
            <a:xfrm>
              <a:off x="5627648" y="259264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Halber Rahmen 33"/>
            <p:cNvSpPr>
              <a:spLocks noChangeAspect="1"/>
            </p:cNvSpPr>
            <p:nvPr/>
          </p:nvSpPr>
          <p:spPr>
            <a:xfrm rot="8252741">
              <a:off x="5636215" y="261424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0" name="Gruppieren 39"/>
          <p:cNvGrpSpPr/>
          <p:nvPr/>
        </p:nvGrpSpPr>
        <p:grpSpPr>
          <a:xfrm>
            <a:off x="7089541" y="3405770"/>
            <a:ext cx="108000" cy="108000"/>
            <a:chOff x="5627648" y="2914360"/>
            <a:chExt cx="108000" cy="108000"/>
          </a:xfrm>
        </p:grpSpPr>
        <p:sp>
          <p:nvSpPr>
            <p:cNvPr id="35" name="Ellipse 34"/>
            <p:cNvSpPr>
              <a:spLocks noChangeAspect="1"/>
            </p:cNvSpPr>
            <p:nvPr/>
          </p:nvSpPr>
          <p:spPr>
            <a:xfrm>
              <a:off x="5627648" y="291436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Halber Rahmen 35"/>
            <p:cNvSpPr>
              <a:spLocks noChangeAspect="1"/>
            </p:cNvSpPr>
            <p:nvPr/>
          </p:nvSpPr>
          <p:spPr>
            <a:xfrm rot="8252741">
              <a:off x="5636215" y="293596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9" name="Gruppieren 38"/>
          <p:cNvGrpSpPr/>
          <p:nvPr/>
        </p:nvGrpSpPr>
        <p:grpSpPr>
          <a:xfrm>
            <a:off x="7086033" y="5259699"/>
            <a:ext cx="108000" cy="108000"/>
            <a:chOff x="5780048" y="3066760"/>
            <a:chExt cx="108000" cy="108000"/>
          </a:xfrm>
        </p:grpSpPr>
        <p:sp>
          <p:nvSpPr>
            <p:cNvPr id="37" name="Ellipse 36"/>
            <p:cNvSpPr>
              <a:spLocks noChangeAspect="1"/>
            </p:cNvSpPr>
            <p:nvPr/>
          </p:nvSpPr>
          <p:spPr>
            <a:xfrm>
              <a:off x="5780048" y="306676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Halber Rahmen 37"/>
            <p:cNvSpPr>
              <a:spLocks noChangeAspect="1"/>
            </p:cNvSpPr>
            <p:nvPr/>
          </p:nvSpPr>
          <p:spPr>
            <a:xfrm rot="8252741">
              <a:off x="5788615" y="308836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0" name="Gruppieren 49"/>
          <p:cNvGrpSpPr/>
          <p:nvPr/>
        </p:nvGrpSpPr>
        <p:grpSpPr>
          <a:xfrm>
            <a:off x="1703512" y="5008065"/>
            <a:ext cx="108000" cy="108000"/>
            <a:chOff x="2927648" y="1952848"/>
            <a:chExt cx="108000" cy="108000"/>
          </a:xfrm>
        </p:grpSpPr>
        <p:sp>
          <p:nvSpPr>
            <p:cNvPr id="51" name="Ellipse 50"/>
            <p:cNvSpPr>
              <a:spLocks noChangeAspect="1"/>
            </p:cNvSpPr>
            <p:nvPr/>
          </p:nvSpPr>
          <p:spPr>
            <a:xfrm>
              <a:off x="2927648" y="1952848"/>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Halber Rahmen 51"/>
            <p:cNvSpPr>
              <a:spLocks noChangeAspect="1"/>
            </p:cNvSpPr>
            <p:nvPr/>
          </p:nvSpPr>
          <p:spPr>
            <a:xfrm rot="8252741">
              <a:off x="2936215" y="1974448"/>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3" name="Gruppieren 52"/>
          <p:cNvGrpSpPr/>
          <p:nvPr/>
        </p:nvGrpSpPr>
        <p:grpSpPr>
          <a:xfrm>
            <a:off x="1703512" y="5304652"/>
            <a:ext cx="108000" cy="108000"/>
            <a:chOff x="2922839" y="2295632"/>
            <a:chExt cx="108000" cy="108000"/>
          </a:xfrm>
        </p:grpSpPr>
        <p:sp>
          <p:nvSpPr>
            <p:cNvPr id="54" name="Ellipse 53"/>
            <p:cNvSpPr>
              <a:spLocks noChangeAspect="1"/>
            </p:cNvSpPr>
            <p:nvPr/>
          </p:nvSpPr>
          <p:spPr>
            <a:xfrm>
              <a:off x="2922839" y="2295632"/>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Halber Rahmen 54"/>
            <p:cNvSpPr>
              <a:spLocks noChangeAspect="1"/>
            </p:cNvSpPr>
            <p:nvPr/>
          </p:nvSpPr>
          <p:spPr>
            <a:xfrm rot="8252741">
              <a:off x="2931406" y="2317232"/>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6" name="Gruppieren 55"/>
          <p:cNvGrpSpPr/>
          <p:nvPr/>
        </p:nvGrpSpPr>
        <p:grpSpPr>
          <a:xfrm>
            <a:off x="1708762" y="5568493"/>
            <a:ext cx="108000" cy="108000"/>
            <a:chOff x="2927648" y="2592640"/>
            <a:chExt cx="108000" cy="108000"/>
          </a:xfrm>
        </p:grpSpPr>
        <p:sp>
          <p:nvSpPr>
            <p:cNvPr id="57" name="Ellipse 56"/>
            <p:cNvSpPr>
              <a:spLocks noChangeAspect="1"/>
            </p:cNvSpPr>
            <p:nvPr/>
          </p:nvSpPr>
          <p:spPr>
            <a:xfrm>
              <a:off x="2927648" y="259264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Halber Rahmen 57"/>
            <p:cNvSpPr>
              <a:spLocks noChangeAspect="1"/>
            </p:cNvSpPr>
            <p:nvPr/>
          </p:nvSpPr>
          <p:spPr>
            <a:xfrm rot="8252741">
              <a:off x="2936215" y="261424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Gruppieren 58"/>
          <p:cNvGrpSpPr/>
          <p:nvPr/>
        </p:nvGrpSpPr>
        <p:grpSpPr>
          <a:xfrm>
            <a:off x="1703512" y="5870223"/>
            <a:ext cx="108000" cy="108000"/>
            <a:chOff x="2927648" y="2914360"/>
            <a:chExt cx="108000" cy="108000"/>
          </a:xfrm>
        </p:grpSpPr>
        <p:sp>
          <p:nvSpPr>
            <p:cNvPr id="60" name="Ellipse 59"/>
            <p:cNvSpPr>
              <a:spLocks noChangeAspect="1"/>
            </p:cNvSpPr>
            <p:nvPr/>
          </p:nvSpPr>
          <p:spPr>
            <a:xfrm>
              <a:off x="2927648" y="291436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Halber Rahmen 60"/>
            <p:cNvSpPr>
              <a:spLocks noChangeAspect="1"/>
            </p:cNvSpPr>
            <p:nvPr/>
          </p:nvSpPr>
          <p:spPr>
            <a:xfrm rot="8252741">
              <a:off x="2936215" y="293596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3" name="Gruppieren 82"/>
          <p:cNvGrpSpPr/>
          <p:nvPr/>
        </p:nvGrpSpPr>
        <p:grpSpPr>
          <a:xfrm>
            <a:off x="7118776" y="3703806"/>
            <a:ext cx="108000" cy="108000"/>
            <a:chOff x="5627648" y="2914360"/>
            <a:chExt cx="108000" cy="108000"/>
          </a:xfrm>
        </p:grpSpPr>
        <p:sp>
          <p:nvSpPr>
            <p:cNvPr id="84" name="Ellipse 83"/>
            <p:cNvSpPr>
              <a:spLocks noChangeAspect="1"/>
            </p:cNvSpPr>
            <p:nvPr/>
          </p:nvSpPr>
          <p:spPr>
            <a:xfrm>
              <a:off x="5627648" y="291436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Halber Rahmen 84"/>
            <p:cNvSpPr>
              <a:spLocks noChangeAspect="1"/>
            </p:cNvSpPr>
            <p:nvPr/>
          </p:nvSpPr>
          <p:spPr>
            <a:xfrm rot="8252741">
              <a:off x="5636215" y="293596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92" name="Gruppieren 91"/>
          <p:cNvGrpSpPr/>
          <p:nvPr/>
        </p:nvGrpSpPr>
        <p:grpSpPr>
          <a:xfrm>
            <a:off x="7094350" y="4979668"/>
            <a:ext cx="108000" cy="108000"/>
            <a:chOff x="5780048" y="3066760"/>
            <a:chExt cx="108000" cy="108000"/>
          </a:xfrm>
        </p:grpSpPr>
        <p:sp>
          <p:nvSpPr>
            <p:cNvPr id="93" name="Ellipse 92"/>
            <p:cNvSpPr>
              <a:spLocks noChangeAspect="1"/>
            </p:cNvSpPr>
            <p:nvPr/>
          </p:nvSpPr>
          <p:spPr>
            <a:xfrm>
              <a:off x="5780048" y="306676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Halber Rahmen 93"/>
            <p:cNvSpPr>
              <a:spLocks noChangeAspect="1"/>
            </p:cNvSpPr>
            <p:nvPr/>
          </p:nvSpPr>
          <p:spPr>
            <a:xfrm rot="8252741">
              <a:off x="5788615" y="308836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95" name="Grafik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146" y="1246821"/>
            <a:ext cx="2700000" cy="2700000"/>
          </a:xfrm>
          <a:prstGeom prst="rect">
            <a:avLst/>
          </a:prstGeom>
        </p:spPr>
      </p:pic>
      <p:sp>
        <p:nvSpPr>
          <p:cNvPr id="96" name="Textfeld 95"/>
          <p:cNvSpPr txBox="1"/>
          <p:nvPr/>
        </p:nvSpPr>
        <p:spPr>
          <a:xfrm>
            <a:off x="4300609" y="3951612"/>
            <a:ext cx="2700000" cy="2700000"/>
          </a:xfrm>
          <a:prstGeom prst="rect">
            <a:avLst/>
          </a:prstGeom>
          <a:solidFill>
            <a:schemeClr val="bg1"/>
          </a:solidFill>
          <a:ln>
            <a:noFill/>
          </a:ln>
        </p:spPr>
        <p:txBody>
          <a:bodyPr wrap="square" tIns="108000" b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Kultur-            </a:t>
            </a:r>
            <a:r>
              <a:rPr kumimoji="0" lang="de-DE" sz="1600" b="1" i="0" u="none" strike="noStrike" kern="1200" cap="none" spc="0" normalizeH="0" baseline="0" noProof="0" dirty="0" err="1" smtClean="0">
                <a:ln>
                  <a:noFill/>
                </a:ln>
                <a:solidFill>
                  <a:srgbClr val="000000"/>
                </a:solidFill>
                <a:effectLst/>
                <a:uLnTx/>
                <a:uFillTx/>
                <a:latin typeface="Arial" charset="0"/>
                <a:ea typeface="ＭＳ Ｐゴシック" pitchFamily="34" charset="-128"/>
                <a:cs typeface="+mn-cs"/>
              </a:rPr>
              <a:t>entwicklung</a:t>
            </a:r>
            <a:endParaRPr kumimoji="0" lang="de-DE" sz="16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de-DE" sz="16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40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Symposium 2.0 – Synergien in der Kultur- und Kreativwirtschaft</a:t>
            </a:r>
          </a:p>
          <a:p>
            <a:pPr marL="180000" marR="0" lvl="0" indent="0" algn="l" defTabSz="914400" rtl="0" eaLnBrk="1" fontAlgn="base" latinLnBrk="0" hangingPunct="1">
              <a:lnSpc>
                <a:spcPct val="100000"/>
              </a:lnSpc>
              <a:spcBef>
                <a:spcPct val="0"/>
              </a:spcBef>
              <a:spcAft>
                <a:spcPts val="40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400"/>
              </a:spcAft>
              <a:buClrTx/>
              <a:buSzTx/>
              <a:buFontTx/>
              <a:buNone/>
              <a:tabLst/>
              <a:defRPr/>
            </a:pPr>
            <a:endPar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180000" marR="0" lvl="0" indent="0" algn="l" defTabSz="914400" rtl="0" eaLnBrk="1" fontAlgn="base" latinLnBrk="0" hangingPunct="1">
              <a:lnSpc>
                <a:spcPct val="100000"/>
              </a:lnSpc>
              <a:spcBef>
                <a:spcPct val="0"/>
              </a:spcBef>
              <a:spcAft>
                <a:spcPts val="400"/>
              </a:spcAft>
              <a:buClrTx/>
              <a:buSzTx/>
              <a:buFontTx/>
              <a:buNone/>
              <a:tabLst/>
              <a:defRPr/>
            </a:pPr>
            <a:endParaRPr kumimoji="0" lang="de-DE" sz="14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p:txBody>
      </p:sp>
      <p:grpSp>
        <p:nvGrpSpPr>
          <p:cNvPr id="97" name="Gruppieren 96"/>
          <p:cNvGrpSpPr/>
          <p:nvPr/>
        </p:nvGrpSpPr>
        <p:grpSpPr>
          <a:xfrm>
            <a:off x="4386820" y="5085184"/>
            <a:ext cx="108000" cy="108000"/>
            <a:chOff x="5780048" y="3066760"/>
            <a:chExt cx="108000" cy="108000"/>
          </a:xfrm>
        </p:grpSpPr>
        <p:sp>
          <p:nvSpPr>
            <p:cNvPr id="98" name="Ellipse 97"/>
            <p:cNvSpPr>
              <a:spLocks noChangeAspect="1"/>
            </p:cNvSpPr>
            <p:nvPr/>
          </p:nvSpPr>
          <p:spPr>
            <a:xfrm>
              <a:off x="5780048" y="3066760"/>
              <a:ext cx="108000" cy="108000"/>
            </a:xfrm>
            <a:prstGeom prst="ellipse">
              <a:avLst/>
            </a:prstGeom>
            <a:solidFill>
              <a:srgbClr val="CF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9" name="Halber Rahmen 98"/>
            <p:cNvSpPr>
              <a:spLocks noChangeAspect="1"/>
            </p:cNvSpPr>
            <p:nvPr/>
          </p:nvSpPr>
          <p:spPr>
            <a:xfrm rot="8252741">
              <a:off x="5788615" y="3088360"/>
              <a:ext cx="64800" cy="64800"/>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03" name="Rechteck 102">
            <a:extLst>
              <a:ext uri="{FF2B5EF4-FFF2-40B4-BE49-F238E27FC236}">
                <a16:creationId xmlns:a16="http://schemas.microsoft.com/office/drawing/2014/main" id="{C234885B-2EA6-4590-8E05-E16EA5DD5138}"/>
              </a:ext>
            </a:extLst>
          </p:cNvPr>
          <p:cNvSpPr/>
          <p:nvPr/>
        </p:nvSpPr>
        <p:spPr>
          <a:xfrm>
            <a:off x="3860176" y="836712"/>
            <a:ext cx="4731674" cy="364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81841"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panose="020B0604020202020204"/>
                <a:ea typeface="+mn-ea"/>
                <a:cs typeface="+mn-cs"/>
              </a:rPr>
              <a:t>Handlungsfelder und Fokusprojekte</a:t>
            </a:r>
          </a:p>
        </p:txBody>
      </p:sp>
      <p:sp>
        <p:nvSpPr>
          <p:cNvPr id="104" name="Rechteck 103"/>
          <p:cNvSpPr/>
          <p:nvPr/>
        </p:nvSpPr>
        <p:spPr>
          <a:xfrm>
            <a:off x="1593146" y="1196976"/>
            <a:ext cx="8102654" cy="54045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7"/>
          <p:cNvSpPr txBox="1">
            <a:spLocks noChangeArrowheads="1"/>
          </p:cNvSpPr>
          <p:nvPr/>
        </p:nvSpPr>
        <p:spPr bwMode="auto">
          <a:xfrm>
            <a:off x="1775520" y="1723501"/>
            <a:ext cx="9793088" cy="2063578"/>
          </a:xfrm>
          <a:prstGeom prst="rect">
            <a:avLst/>
          </a:prstGeom>
          <a:noFill/>
          <a:ln w="9525">
            <a:noFill/>
            <a:miter lim="800000"/>
            <a:headEnd/>
            <a:tailEnd/>
          </a:ln>
        </p:spPr>
        <p:txBody>
          <a:bodyPr wrap="square" lIns="0" tIns="0" rIns="0" bIns="0">
            <a:spAutoFit/>
          </a:bodyPr>
          <a:lstStyle/>
          <a:p>
            <a:pPr defTabSz="912813" eaLnBrk="0" hangingPunct="0">
              <a:lnSpc>
                <a:spcPct val="114000"/>
              </a:lnSpc>
              <a:spcBef>
                <a:spcPts val="0"/>
              </a:spcBef>
              <a:spcAft>
                <a:spcPts val="3600"/>
              </a:spcAft>
              <a:defRPr/>
            </a:pPr>
            <a:endParaRPr lang="de-DE" sz="2800" b="1" dirty="0" smtClean="0">
              <a:latin typeface="+mj-lt"/>
              <a:ea typeface="ＭＳ Ｐゴシック" pitchFamily="1" charset="-128"/>
            </a:endParaRPr>
          </a:p>
          <a:p>
            <a:pPr marL="457200" indent="-457200" defTabSz="912813" eaLnBrk="0" hangingPunct="0">
              <a:lnSpc>
                <a:spcPct val="114000"/>
              </a:lnSpc>
              <a:spcBef>
                <a:spcPts val="0"/>
              </a:spcBef>
              <a:spcAft>
                <a:spcPts val="1000"/>
              </a:spcAft>
              <a:buFontTx/>
              <a:buAutoNum type="arabicPeriod"/>
              <a:defRPr/>
            </a:pPr>
            <a:r>
              <a:rPr lang="de-DE" sz="2800" i="1" dirty="0">
                <a:latin typeface="+mj-lt"/>
                <a:ea typeface="ＭＳ Ｐゴシック" pitchFamily="124" charset="-128"/>
              </a:rPr>
              <a:t>Wer wir </a:t>
            </a:r>
            <a:r>
              <a:rPr lang="de-DE" sz="2800" i="1" dirty="0" smtClean="0">
                <a:latin typeface="+mj-lt"/>
                <a:ea typeface="ＭＳ Ｐゴシック" pitchFamily="124" charset="-128"/>
              </a:rPr>
              <a:t>sind</a:t>
            </a:r>
            <a:endParaRPr lang="de-DE" sz="2800" i="1" dirty="0" smtClean="0">
              <a:solidFill>
                <a:srgbClr val="67A79B"/>
              </a:solidFill>
              <a:latin typeface="+mj-lt"/>
              <a:ea typeface="ＭＳ Ｐゴシック" pitchFamily="124" charset="-128"/>
            </a:endParaRPr>
          </a:p>
          <a:p>
            <a:pPr marL="457200" indent="-457200" defTabSz="912813" eaLnBrk="0" hangingPunct="0">
              <a:lnSpc>
                <a:spcPct val="114000"/>
              </a:lnSpc>
              <a:spcBef>
                <a:spcPts val="0"/>
              </a:spcBef>
              <a:spcAft>
                <a:spcPts val="1000"/>
              </a:spcAft>
              <a:buFontTx/>
              <a:buAutoNum type="arabicPeriod"/>
              <a:defRPr/>
            </a:pPr>
            <a:r>
              <a:rPr lang="de-DE" sz="2800" b="1" i="1" dirty="0" smtClean="0">
                <a:solidFill>
                  <a:srgbClr val="67A79B"/>
                </a:solidFill>
                <a:latin typeface="+mj-lt"/>
                <a:ea typeface="ＭＳ Ｐゴシック" pitchFamily="124" charset="-128"/>
              </a:rPr>
              <a:t>Wie </a:t>
            </a:r>
            <a:r>
              <a:rPr lang="de-DE" sz="2800" b="1" i="1" dirty="0">
                <a:solidFill>
                  <a:srgbClr val="67A79B"/>
                </a:solidFill>
                <a:latin typeface="+mj-lt"/>
                <a:ea typeface="ＭＳ Ｐゴシック" pitchFamily="124" charset="-128"/>
              </a:rPr>
              <a:t>wir </a:t>
            </a:r>
            <a:r>
              <a:rPr lang="de-DE" sz="2800" b="1" i="1" dirty="0" smtClean="0">
                <a:solidFill>
                  <a:srgbClr val="67A79B"/>
                </a:solidFill>
                <a:latin typeface="+mj-lt"/>
                <a:ea typeface="ＭＳ Ｐゴシック" pitchFamily="124" charset="-128"/>
              </a:rPr>
              <a:t>arbeiten</a:t>
            </a:r>
            <a:endParaRPr lang="de-DE" sz="2800" i="1" dirty="0">
              <a:latin typeface="+mj-lt"/>
              <a:ea typeface="ＭＳ Ｐゴシック" pitchFamily="124" charset="-128"/>
            </a:endParaRPr>
          </a:p>
        </p:txBody>
      </p:sp>
      <p:sp>
        <p:nvSpPr>
          <p:cNvPr id="2" name="Datumsplatzhalter 1"/>
          <p:cNvSpPr>
            <a:spLocks noGrp="1"/>
          </p:cNvSpPr>
          <p:nvPr>
            <p:ph type="dt" sz="half" idx="2"/>
          </p:nvPr>
        </p:nvSpPr>
        <p:spPr/>
        <p:txBody>
          <a:bodyPr/>
          <a:lstStyle/>
          <a:p>
            <a:fld id="{7C82C36C-E279-4A26-9907-B2C63D587405}" type="datetime1">
              <a:rPr lang="de-DE" smtClean="0"/>
              <a:t>20.08.2024</a:t>
            </a:fld>
            <a:endParaRPr lang="de-DE" dirty="0"/>
          </a:p>
        </p:txBody>
      </p:sp>
      <p:sp>
        <p:nvSpPr>
          <p:cNvPr id="3" name="Fußzeilenplatzhalter 2"/>
          <p:cNvSpPr>
            <a:spLocks noGrp="1"/>
          </p:cNvSpPr>
          <p:nvPr>
            <p:ph type="ftr" sz="quarter" idx="3"/>
          </p:nvPr>
        </p:nvSpPr>
        <p:spPr/>
        <p:txBody>
          <a:bodyPr/>
          <a:lstStyle/>
          <a:p>
            <a:r>
              <a:rPr lang="de-DE" smtClean="0"/>
              <a:t>www.metropolregionnuernberg.de</a:t>
            </a:r>
            <a:endParaRPr lang="de-DE" dirty="0"/>
          </a:p>
        </p:txBody>
      </p:sp>
      <p:sp>
        <p:nvSpPr>
          <p:cNvPr id="5" name="Foliennummernplatzhalter 4"/>
          <p:cNvSpPr>
            <a:spLocks noGrp="1"/>
          </p:cNvSpPr>
          <p:nvPr>
            <p:ph type="sldNum" sz="quarter" idx="4"/>
          </p:nvPr>
        </p:nvSpPr>
        <p:spPr/>
        <p:txBody>
          <a:bodyPr/>
          <a:lstStyle/>
          <a:p>
            <a:fld id="{61B3873F-F1C1-4CAE-B8EC-7D072CC1A732}" type="slidenum">
              <a:rPr lang="de-DE" smtClean="0"/>
              <a:pPr/>
              <a:t>9</a:t>
            </a:fld>
            <a:endParaRPr lang="de-DE" dirty="0"/>
          </a:p>
        </p:txBody>
      </p:sp>
      <p:sp>
        <p:nvSpPr>
          <p:cNvPr id="6" name="Titel 5"/>
          <p:cNvSpPr>
            <a:spLocks noGrp="1"/>
          </p:cNvSpPr>
          <p:nvPr>
            <p:ph type="title"/>
          </p:nvPr>
        </p:nvSpPr>
        <p:spPr/>
        <p:txBody>
          <a:bodyPr/>
          <a:lstStyle/>
          <a:p>
            <a:r>
              <a:rPr lang="de-DE" dirty="0" smtClean="0"/>
              <a:t>Agenda</a:t>
            </a:r>
            <a:endParaRPr lang="de-DE"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594" y="2021477"/>
            <a:ext cx="2743974" cy="2743974"/>
          </a:xfrm>
          <a:prstGeom prst="rect">
            <a:avLst/>
          </a:prstGeom>
        </p:spPr>
      </p:pic>
    </p:spTree>
    <p:extLst>
      <p:ext uri="{BB962C8B-B14F-4D97-AF65-F5344CB8AC3E}">
        <p14:creationId xmlns:p14="http://schemas.microsoft.com/office/powerpoint/2010/main" val="24848410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präsentation EMN - dt">
  <a:themeElements>
    <a:clrScheme name="Benutzerdefiniert 3">
      <a:dk1>
        <a:srgbClr val="000000"/>
      </a:dk1>
      <a:lt1>
        <a:srgbClr val="FFFFFF"/>
      </a:lt1>
      <a:dk2>
        <a:srgbClr val="4C4D4C"/>
      </a:dk2>
      <a:lt2>
        <a:srgbClr val="C5243C"/>
      </a:lt2>
      <a:accent1>
        <a:srgbClr val="E9DFCB"/>
      </a:accent1>
      <a:accent2>
        <a:srgbClr val="EDE8C7"/>
      </a:accent2>
      <a:accent3>
        <a:srgbClr val="E8DCCD"/>
      </a:accent3>
      <a:accent4>
        <a:srgbClr val="D4D7C0"/>
      </a:accent4>
      <a:accent5>
        <a:srgbClr val="E0E9F0"/>
      </a:accent5>
      <a:accent6>
        <a:srgbClr val="D8E5D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4145494A-398C-6546-9B73-92E9D321F9F1}" vid="{5E332D7C-3773-F249-A6A0-912E1C1D4D93}"/>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2263</Words>
  <Application>Microsoft Office PowerPoint</Application>
  <PresentationFormat>Breitbild</PresentationFormat>
  <Paragraphs>287</Paragraphs>
  <Slides>15</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ＭＳ Ｐゴシック</vt:lpstr>
      <vt:lpstr>Arial</vt:lpstr>
      <vt:lpstr>Arial Narrow</vt:lpstr>
      <vt:lpstr>Calibri</vt:lpstr>
      <vt:lpstr>Wingdings</vt:lpstr>
      <vt:lpstr>Standardpräsentation EMN - dt</vt:lpstr>
      <vt:lpstr>Europäische Metropolregion Nürnberg  Referent:in (Name &amp; Funktion)</vt:lpstr>
      <vt:lpstr>PowerPoint-Präsentation</vt:lpstr>
      <vt:lpstr>Agenda</vt:lpstr>
      <vt:lpstr>One Out Of Eleven</vt:lpstr>
      <vt:lpstr>Daten und Fakten</vt:lpstr>
      <vt:lpstr>Video: Kommen – Staunen – Bleiben!</vt:lpstr>
      <vt:lpstr>Mission und Ziele 2030</vt:lpstr>
      <vt:lpstr>Strategie 2030</vt:lpstr>
      <vt:lpstr>Agenda</vt:lpstr>
      <vt:lpstr>Spielregeln der Zusammenarbeit</vt:lpstr>
      <vt:lpstr>Politik und Wirtschaft in einem Boot</vt:lpstr>
      <vt:lpstr>Dezentrale Organisation der Geschäftsstellen  der 8 Fachforen</vt:lpstr>
      <vt:lpstr>Parität und Konsens</vt:lpstr>
      <vt:lpstr>PowerPoint-Präsentation</vt:lpstr>
      <vt:lpstr>Verkehrsverbund Großraum Nürnberg (VGN) </vt:lpstr>
    </vt:vector>
  </TitlesOfParts>
  <Company>iMac 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iMac 3</dc:creator>
  <cp:lastModifiedBy>Hellermann, Christian Theodor</cp:lastModifiedBy>
  <cp:revision>1966</cp:revision>
  <cp:lastPrinted>2023-08-03T06:42:53Z</cp:lastPrinted>
  <dcterms:created xsi:type="dcterms:W3CDTF">2010-07-20T14:13:11Z</dcterms:created>
  <dcterms:modified xsi:type="dcterms:W3CDTF">2024-08-20T08:42:25Z</dcterms:modified>
</cp:coreProperties>
</file>